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497" r:id="rId3"/>
    <p:sldId id="264" r:id="rId4"/>
    <p:sldId id="257" r:id="rId5"/>
    <p:sldId id="307" r:id="rId6"/>
    <p:sldId id="299" r:id="rId7"/>
    <p:sldId id="492" r:id="rId8"/>
    <p:sldId id="262" r:id="rId9"/>
    <p:sldId id="495" r:id="rId10"/>
    <p:sldId id="263" r:id="rId11"/>
    <p:sldId id="31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20"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65CA60-F20A-4790-B87B-43584D4CA1A0}" type="datetimeFigureOut">
              <a:rPr lang="en-GB" smtClean="0"/>
              <a:t>19/09/2023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D09AA4-30E5-4BD5-97A0-72F387E507DE}" type="slidenum">
              <a:rPr lang="en-GB" smtClean="0"/>
              <a:t>‹#›</a:t>
            </a:fld>
            <a:endParaRPr lang="en-GB"/>
          </a:p>
        </p:txBody>
      </p:sp>
    </p:spTree>
    <p:extLst>
      <p:ext uri="{BB962C8B-B14F-4D97-AF65-F5344CB8AC3E}">
        <p14:creationId xmlns:p14="http://schemas.microsoft.com/office/powerpoint/2010/main" val="3207256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5"/>
        <p:cNvGrpSpPr/>
        <p:nvPr/>
      </p:nvGrpSpPr>
      <p:grpSpPr>
        <a:xfrm>
          <a:off x="0" y="0"/>
          <a:ext cx="0" cy="0"/>
          <a:chOff x="0" y="0"/>
          <a:chExt cx="0" cy="0"/>
        </a:xfrm>
      </p:grpSpPr>
      <p:sp>
        <p:nvSpPr>
          <p:cNvPr id="1196" name="Google Shape;1196;p1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7" name="Google Shape;1197;p1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1419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8783C2-D374-4D3E-B226-113E1372D74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417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a:t>Notes</a:t>
            </a:r>
            <a:r>
              <a:rPr lang="en-GB" dirty="0"/>
              <a:t>: Let </a:t>
            </a:r>
            <a:r>
              <a:rPr lang="en-GB" dirty="0" err="1"/>
              <a:t>help@unifrog.org</a:t>
            </a:r>
            <a:r>
              <a:rPr lang="en-GB" dirty="0"/>
              <a:t> know if you’d like to set up a parent code! Parent codes are only valid for 90 days so if your code is not visible on Unifrog at the link below, let us know on help@unifrog.org and we can create a new one for you:</a:t>
            </a:r>
          </a:p>
          <a:p>
            <a:endParaRPr lang="en-GB" dirty="0"/>
          </a:p>
          <a:p>
            <a:r>
              <a:rPr lang="en-GB" dirty="0"/>
              <a:t>https://www.unifrog.org/teacher/overview/sign-up-codes</a:t>
            </a:r>
          </a:p>
        </p:txBody>
      </p:sp>
      <p:sp>
        <p:nvSpPr>
          <p:cNvPr id="4" name="Slide Number Placeholder 3"/>
          <p:cNvSpPr>
            <a:spLocks noGrp="1"/>
          </p:cNvSpPr>
          <p:nvPr>
            <p:ph type="sldNum" sz="quarter" idx="5"/>
          </p:nvPr>
        </p:nvSpPr>
        <p:spPr/>
        <p:txBody>
          <a:bodyPr/>
          <a:lstStyle/>
          <a:p>
            <a:fld id="{B70323D7-8D74-402A-B74C-D1093F83EA20}" type="slidenum">
              <a:rPr lang="en-GB" smtClean="0"/>
              <a:t>11</a:t>
            </a:fld>
            <a:endParaRPr lang="en-GB"/>
          </a:p>
        </p:txBody>
      </p:sp>
    </p:spTree>
    <p:extLst>
      <p:ext uri="{BB962C8B-B14F-4D97-AF65-F5344CB8AC3E}">
        <p14:creationId xmlns:p14="http://schemas.microsoft.com/office/powerpoint/2010/main" val="1407204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9/19/2023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9/19/2023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hyperlink" Target="http://www.unifrog.org/student" TargetMode="External"/><Relationship Id="rId7"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v.uk/apply-apprenticeshi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underlandcollege.ac.uk/" TargetMode="External"/><Relationship Id="rId2" Type="http://schemas.openxmlformats.org/officeDocument/2006/relationships/hyperlink" Target="http://www.stc.ac.uk/" TargetMode="External"/><Relationship Id="rId1" Type="http://schemas.openxmlformats.org/officeDocument/2006/relationships/slideLayout" Target="../slideLayouts/slideLayout2.xml"/><Relationship Id="rId6" Type="http://schemas.openxmlformats.org/officeDocument/2006/relationships/image" Target="../media/image2.tiff"/><Relationship Id="rId5" Type="http://schemas.openxmlformats.org/officeDocument/2006/relationships/hyperlink" Target="http://www.edc.ac.uk/" TargetMode="External"/><Relationship Id="rId4" Type="http://schemas.openxmlformats.org/officeDocument/2006/relationships/hyperlink" Target="http://www.ncl-coll.ac.u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AA969-E6F6-49FB-8290-35622F3A7B9B}"/>
              </a:ext>
            </a:extLst>
          </p:cNvPr>
          <p:cNvSpPr>
            <a:spLocks noGrp="1"/>
          </p:cNvSpPr>
          <p:nvPr>
            <p:ph type="ctrTitle"/>
          </p:nvPr>
        </p:nvSpPr>
        <p:spPr/>
        <p:txBody>
          <a:bodyPr/>
          <a:lstStyle/>
          <a:p>
            <a:pPr algn="ctr"/>
            <a:r>
              <a:rPr lang="en-GB" sz="6600" b="1" i="1" dirty="0"/>
              <a:t>Year 11 Careers</a:t>
            </a:r>
          </a:p>
        </p:txBody>
      </p:sp>
      <p:pic>
        <p:nvPicPr>
          <p:cNvPr id="4" name="Picture 3">
            <a:extLst>
              <a:ext uri="{FF2B5EF4-FFF2-40B4-BE49-F238E27FC236}">
                <a16:creationId xmlns:a16="http://schemas.microsoft.com/office/drawing/2014/main" id="{AA592DA7-B985-4C8D-8986-5E67784E77E5}"/>
              </a:ext>
            </a:extLst>
          </p:cNvPr>
          <p:cNvPicPr>
            <a:picLocks noChangeAspect="1"/>
          </p:cNvPicPr>
          <p:nvPr/>
        </p:nvPicPr>
        <p:blipFill>
          <a:blip r:embed="rId2"/>
          <a:stretch>
            <a:fillRect/>
          </a:stretch>
        </p:blipFill>
        <p:spPr>
          <a:xfrm>
            <a:off x="831614" y="476877"/>
            <a:ext cx="2274005" cy="2145978"/>
          </a:xfrm>
          <a:prstGeom prst="rect">
            <a:avLst/>
          </a:prstGeom>
        </p:spPr>
      </p:pic>
    </p:spTree>
    <p:extLst>
      <p:ext uri="{BB962C8B-B14F-4D97-AF65-F5344CB8AC3E}">
        <p14:creationId xmlns:p14="http://schemas.microsoft.com/office/powerpoint/2010/main" val="2116071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B48EEA1-0945-4BDE-A159-19AD7142B123}"/>
              </a:ext>
            </a:extLst>
          </p:cNvPr>
          <p:cNvSpPr txBox="1"/>
          <p:nvPr/>
        </p:nvSpPr>
        <p:spPr>
          <a:xfrm>
            <a:off x="346228" y="452596"/>
            <a:ext cx="889542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dirty="0">
                <a:ln>
                  <a:noFill/>
                </a:ln>
                <a:solidFill>
                  <a:srgbClr val="00B0F0"/>
                </a:solidFill>
                <a:effectLst/>
                <a:uLnTx/>
                <a:uFillTx/>
                <a:latin typeface="Open Sans ExtraBold" panose="020B0606030504020204"/>
                <a:ea typeface="+mn-ea"/>
                <a:cs typeface="+mn-cs"/>
              </a:rPr>
              <a:t>Searching for opportunities</a:t>
            </a:r>
            <a:endParaRPr kumimoji="0" lang="en-GB" sz="3200" b="1" i="1" u="none" strike="noStrike" kern="1200" cap="none" spc="0" normalizeH="0" baseline="0" noProof="0" dirty="0">
              <a:ln>
                <a:noFill/>
              </a:ln>
              <a:solidFill>
                <a:srgbClr val="00B0F0"/>
              </a:solidFill>
              <a:effectLst/>
              <a:uLnTx/>
              <a:uFillTx/>
              <a:latin typeface="Open Sans ExtraBold" panose="020B0606030504020204"/>
              <a:ea typeface="+mn-ea"/>
              <a:cs typeface="+mn-cs"/>
            </a:endParaRPr>
          </a:p>
        </p:txBody>
      </p:sp>
      <p:sp>
        <p:nvSpPr>
          <p:cNvPr id="6" name="TextBox 5">
            <a:extLst>
              <a:ext uri="{FF2B5EF4-FFF2-40B4-BE49-F238E27FC236}">
                <a16:creationId xmlns:a16="http://schemas.microsoft.com/office/drawing/2014/main" id="{7A852B6D-BB45-4637-A8C6-AD1FFFCF22D9}"/>
              </a:ext>
            </a:extLst>
          </p:cNvPr>
          <p:cNvSpPr txBox="1"/>
          <p:nvPr/>
        </p:nvSpPr>
        <p:spPr>
          <a:xfrm>
            <a:off x="679388" y="2025760"/>
            <a:ext cx="5155670" cy="2568395"/>
          </a:xfrm>
          <a:prstGeom prst="rect">
            <a:avLst/>
          </a:prstGeom>
          <a:noFill/>
        </p:spPr>
        <p:txBody>
          <a:bodyPr wrap="square" rtlCol="0">
            <a:spAutoFit/>
          </a:bodyPr>
          <a:lstStyle/>
          <a:p>
            <a:pPr marL="0" marR="0" lvl="0" indent="0" defTabSz="914400" rtl="0" eaLnBrk="1" fontAlgn="auto" latinLnBrk="0" hangingPunct="1">
              <a:lnSpc>
                <a:spcPct val="150000"/>
              </a:lnSpc>
              <a:spcBef>
                <a:spcPts val="0"/>
              </a:spcBef>
              <a:spcAft>
                <a:spcPts val="0"/>
              </a:spcAft>
              <a:buClrTx/>
              <a:buSzTx/>
              <a:buFontTx/>
              <a:buNone/>
              <a:tabLst/>
              <a:defRPr/>
            </a:pPr>
            <a:r>
              <a:rPr lang="en-US" sz="2200" dirty="0">
                <a:solidFill>
                  <a:prstClr val="black"/>
                </a:solidFill>
                <a:latin typeface="Open Sans Light"/>
              </a:rPr>
              <a:t>T</a:t>
            </a:r>
            <a:r>
              <a:rPr kumimoji="0" lang="en-US" sz="2200" b="0" i="0" u="none" strike="noStrike" kern="1200" cap="none" spc="0" normalizeH="0" baseline="0" noProof="0" dirty="0">
                <a:ln>
                  <a:noFill/>
                </a:ln>
                <a:solidFill>
                  <a:prstClr val="black"/>
                </a:solidFill>
                <a:effectLst/>
                <a:uLnTx/>
                <a:uFillTx/>
                <a:latin typeface="Open Sans Light"/>
                <a:ea typeface="+mn-ea"/>
                <a:cs typeface="+mn-cs"/>
              </a:rPr>
              <a:t>he tools in the </a:t>
            </a:r>
            <a:r>
              <a:rPr kumimoji="0" lang="en-US" sz="2200" b="0" i="1" u="none" strike="noStrike" kern="1200" cap="none" spc="0" normalizeH="0" baseline="0" noProof="0" dirty="0">
                <a:ln>
                  <a:noFill/>
                </a:ln>
                <a:solidFill>
                  <a:prstClr val="black"/>
                </a:solidFill>
                <a:effectLst/>
                <a:uLnTx/>
                <a:uFillTx/>
                <a:latin typeface="Open Sans ExtraBold"/>
                <a:ea typeface="+mn-ea"/>
                <a:cs typeface="+mn-cs"/>
              </a:rPr>
              <a:t>Searching for opportunities </a:t>
            </a:r>
            <a:r>
              <a:rPr kumimoji="0" lang="en-US" sz="2200" b="0" i="0" u="none" strike="noStrike" kern="1200" cap="none" spc="0" normalizeH="0" baseline="0" noProof="0" dirty="0">
                <a:ln>
                  <a:noFill/>
                </a:ln>
                <a:solidFill>
                  <a:prstClr val="black"/>
                </a:solidFill>
                <a:effectLst/>
                <a:uLnTx/>
                <a:uFillTx/>
                <a:latin typeface="Open Sans Light"/>
                <a:ea typeface="+mn-ea"/>
                <a:cs typeface="+mn-cs"/>
              </a:rPr>
              <a:t>section allow you to compare universities, degree options and special opportunities around the world.</a:t>
            </a:r>
            <a:endParaRPr kumimoji="0" lang="en-GB" sz="2200" b="0" i="0" u="none" strike="noStrike" kern="1200" cap="none" spc="0" normalizeH="0" baseline="0" noProof="0" dirty="0">
              <a:ln>
                <a:noFill/>
              </a:ln>
              <a:solidFill>
                <a:prstClr val="black"/>
              </a:solidFill>
              <a:effectLst/>
              <a:uLnTx/>
              <a:uFillTx/>
              <a:latin typeface="Open Sans Light"/>
              <a:ea typeface="+mn-ea"/>
              <a:cs typeface="+mn-cs"/>
            </a:endParaRPr>
          </a:p>
        </p:txBody>
      </p:sp>
      <p:pic>
        <p:nvPicPr>
          <p:cNvPr id="27" name="Picture 26">
            <a:extLst>
              <a:ext uri="{FF2B5EF4-FFF2-40B4-BE49-F238E27FC236}">
                <a16:creationId xmlns:a16="http://schemas.microsoft.com/office/drawing/2014/main" id="{1E4B51D8-E883-4C09-B8CF-1E7FD7B93B74}"/>
              </a:ext>
            </a:extLst>
          </p:cNvPr>
          <p:cNvPicPr>
            <a:picLocks noChangeAspect="1"/>
          </p:cNvPicPr>
          <p:nvPr/>
        </p:nvPicPr>
        <p:blipFill>
          <a:blip r:embed="rId3"/>
          <a:stretch>
            <a:fillRect/>
          </a:stretch>
        </p:blipFill>
        <p:spPr>
          <a:xfrm>
            <a:off x="8599021" y="1641678"/>
            <a:ext cx="2600325" cy="3762375"/>
          </a:xfrm>
          <a:prstGeom prst="rect">
            <a:avLst/>
          </a:prstGeom>
        </p:spPr>
      </p:pic>
      <p:sp>
        <p:nvSpPr>
          <p:cNvPr id="2" name="Google Shape;135;p17">
            <a:hlinkClick r:id="" action="ppaction://noaction"/>
            <a:extLst>
              <a:ext uri="{FF2B5EF4-FFF2-40B4-BE49-F238E27FC236}">
                <a16:creationId xmlns:a16="http://schemas.microsoft.com/office/drawing/2014/main" id="{EAED0EFD-B691-4381-83A2-D40E4B24F1D9}"/>
              </a:ext>
            </a:extLst>
          </p:cNvPr>
          <p:cNvSpPr txBox="1"/>
          <p:nvPr/>
        </p:nvSpPr>
        <p:spPr>
          <a:xfrm>
            <a:off x="6330579" y="3005528"/>
            <a:ext cx="2197259" cy="288000"/>
          </a:xfrm>
          <a:prstGeom prst="rect">
            <a:avLst/>
          </a:prstGeom>
          <a:solidFill>
            <a:srgbClr val="F90505"/>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Canadian universities</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endParaRPr>
          </a:p>
        </p:txBody>
      </p:sp>
      <p:sp>
        <p:nvSpPr>
          <p:cNvPr id="3" name="Google Shape;137;p17">
            <a:hlinkClick r:id="" action="ppaction://noaction"/>
            <a:extLst>
              <a:ext uri="{FF2B5EF4-FFF2-40B4-BE49-F238E27FC236}">
                <a16:creationId xmlns:a16="http://schemas.microsoft.com/office/drawing/2014/main" id="{6DEE0B1F-FB6D-45E1-81CE-D27CDA880822}"/>
              </a:ext>
            </a:extLst>
          </p:cNvPr>
          <p:cNvSpPr txBox="1"/>
          <p:nvPr/>
        </p:nvSpPr>
        <p:spPr>
          <a:xfrm>
            <a:off x="6330579" y="2583423"/>
            <a:ext cx="2197259" cy="288000"/>
          </a:xfrm>
          <a:prstGeom prst="rect">
            <a:avLst/>
          </a:prstGeom>
          <a:solidFill>
            <a:srgbClr val="007EFA"/>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Oxbridge</a:t>
            </a:r>
            <a:endParaRPr kumimoji="0" sz="1200" b="0" i="0" u="none" strike="noStrike" kern="1200" cap="none" spc="0" normalizeH="0" baseline="0" noProof="0" dirty="0">
              <a:ln>
                <a:noFill/>
              </a:ln>
              <a:solidFill>
                <a:prstClr val="black"/>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4" name="Google Shape;139;p17">
            <a:hlinkClick r:id="" action="ppaction://noaction"/>
            <a:extLst>
              <a:ext uri="{FF2B5EF4-FFF2-40B4-BE49-F238E27FC236}">
                <a16:creationId xmlns:a16="http://schemas.microsoft.com/office/drawing/2014/main" id="{44578C9D-A67D-43C1-9AB8-1A7031A6C1D4}"/>
              </a:ext>
            </a:extLst>
          </p:cNvPr>
          <p:cNvSpPr txBox="1"/>
          <p:nvPr/>
        </p:nvSpPr>
        <p:spPr>
          <a:xfrm>
            <a:off x="6330579" y="2161318"/>
            <a:ext cx="2197259" cy="288000"/>
          </a:xfrm>
          <a:prstGeom prst="rect">
            <a:avLst/>
          </a:prstGeom>
          <a:solidFill>
            <a:srgbClr val="6815AD"/>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European universities</a:t>
            </a:r>
            <a:endParaRPr kumimoji="0" sz="1200" b="0" i="0" u="none" strike="noStrike" kern="1200" cap="none" spc="0" normalizeH="0" baseline="0" noProof="0" dirty="0">
              <a:ln>
                <a:noFill/>
              </a:ln>
              <a:solidFill>
                <a:prstClr val="black"/>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7" name="Google Shape;141;p17">
            <a:hlinkClick r:id="" action="ppaction://noaction"/>
            <a:extLst>
              <a:ext uri="{FF2B5EF4-FFF2-40B4-BE49-F238E27FC236}">
                <a16:creationId xmlns:a16="http://schemas.microsoft.com/office/drawing/2014/main" id="{4F5DC8B8-596E-4421-B1B5-21B9B8A467C0}"/>
              </a:ext>
            </a:extLst>
          </p:cNvPr>
          <p:cNvSpPr txBox="1"/>
          <p:nvPr/>
        </p:nvSpPr>
        <p:spPr>
          <a:xfrm>
            <a:off x="6330579" y="1739213"/>
            <a:ext cx="2197259" cy="288000"/>
          </a:xfrm>
          <a:prstGeom prst="rect">
            <a:avLst/>
          </a:prstGeom>
          <a:solidFill>
            <a:srgbClr val="2E65B6"/>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US universities</a:t>
            </a:r>
            <a:endParaRPr kumimoji="0" sz="1200" b="0" i="0" u="none" strike="noStrike" kern="1200" cap="none" spc="0" normalizeH="0" baseline="0" noProof="0" dirty="0">
              <a:ln>
                <a:noFill/>
              </a:ln>
              <a:solidFill>
                <a:prstClr val="black"/>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8" name="Google Shape;142;p17">
            <a:hlinkClick r:id="" action="ppaction://noaction"/>
            <a:extLst>
              <a:ext uri="{FF2B5EF4-FFF2-40B4-BE49-F238E27FC236}">
                <a16:creationId xmlns:a16="http://schemas.microsoft.com/office/drawing/2014/main" id="{7797FD6C-4576-46C8-9009-C5111A127E8D}"/>
              </a:ext>
            </a:extLst>
          </p:cNvPr>
          <p:cNvSpPr txBox="1"/>
          <p:nvPr/>
        </p:nvSpPr>
        <p:spPr>
          <a:xfrm>
            <a:off x="6330579" y="1317108"/>
            <a:ext cx="2197259" cy="288000"/>
          </a:xfrm>
          <a:prstGeom prst="rect">
            <a:avLst/>
          </a:prstGeom>
          <a:solidFill>
            <a:srgbClr val="C00000"/>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UK universities</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endParaRPr>
          </a:p>
        </p:txBody>
      </p:sp>
      <p:sp>
        <p:nvSpPr>
          <p:cNvPr id="9" name="Google Shape;135;p17">
            <a:hlinkClick r:id="" action="ppaction://noaction"/>
            <a:extLst>
              <a:ext uri="{FF2B5EF4-FFF2-40B4-BE49-F238E27FC236}">
                <a16:creationId xmlns:a16="http://schemas.microsoft.com/office/drawing/2014/main" id="{41EB4764-2917-44CA-9A02-60A6A8E420B5}"/>
              </a:ext>
            </a:extLst>
          </p:cNvPr>
          <p:cNvSpPr txBox="1"/>
          <p:nvPr/>
        </p:nvSpPr>
        <p:spPr>
          <a:xfrm>
            <a:off x="6330579" y="3427633"/>
            <a:ext cx="2197259" cy="288000"/>
          </a:xfrm>
          <a:prstGeom prst="rect">
            <a:avLst/>
          </a:prstGeom>
          <a:solidFill>
            <a:srgbClr val="16DD36"/>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Asian universities</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endParaRPr>
          </a:p>
        </p:txBody>
      </p:sp>
      <p:sp>
        <p:nvSpPr>
          <p:cNvPr id="10" name="Google Shape;135;p17">
            <a:hlinkClick r:id="" action="ppaction://noaction"/>
            <a:extLst>
              <a:ext uri="{FF2B5EF4-FFF2-40B4-BE49-F238E27FC236}">
                <a16:creationId xmlns:a16="http://schemas.microsoft.com/office/drawing/2014/main" id="{1740DB8B-31F5-4CDD-8242-F2737E44509D}"/>
              </a:ext>
            </a:extLst>
          </p:cNvPr>
          <p:cNvSpPr txBox="1"/>
          <p:nvPr/>
        </p:nvSpPr>
        <p:spPr>
          <a:xfrm>
            <a:off x="6330579" y="3849738"/>
            <a:ext cx="2197259" cy="288000"/>
          </a:xfrm>
          <a:prstGeom prst="rect">
            <a:avLst/>
          </a:prstGeom>
          <a:solidFill>
            <a:srgbClr val="3C85C2"/>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Australasian universities</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endParaRPr>
          </a:p>
        </p:txBody>
      </p:sp>
      <p:sp>
        <p:nvSpPr>
          <p:cNvPr id="11" name="Google Shape;135;p17">
            <a:hlinkClick r:id="" action="ppaction://noaction"/>
            <a:extLst>
              <a:ext uri="{FF2B5EF4-FFF2-40B4-BE49-F238E27FC236}">
                <a16:creationId xmlns:a16="http://schemas.microsoft.com/office/drawing/2014/main" id="{75E83EDA-162B-4401-B66D-DC1B2E368856}"/>
              </a:ext>
            </a:extLst>
          </p:cNvPr>
          <p:cNvSpPr txBox="1"/>
          <p:nvPr/>
        </p:nvSpPr>
        <p:spPr>
          <a:xfrm>
            <a:off x="6330579" y="5116053"/>
            <a:ext cx="2197259" cy="288000"/>
          </a:xfrm>
          <a:prstGeom prst="rect">
            <a:avLst/>
          </a:prstGeom>
          <a:solidFill>
            <a:srgbClr val="B54F0D"/>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Special Opportunities</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endParaRPr>
          </a:p>
        </p:txBody>
      </p:sp>
      <p:sp>
        <p:nvSpPr>
          <p:cNvPr id="12" name="Google Shape;135;p17">
            <a:hlinkClick r:id="" action="ppaction://noaction"/>
            <a:extLst>
              <a:ext uri="{FF2B5EF4-FFF2-40B4-BE49-F238E27FC236}">
                <a16:creationId xmlns:a16="http://schemas.microsoft.com/office/drawing/2014/main" id="{B8D96973-7B04-45FA-B7B6-C23F7B4E3456}"/>
              </a:ext>
            </a:extLst>
          </p:cNvPr>
          <p:cNvSpPr txBox="1"/>
          <p:nvPr/>
        </p:nvSpPr>
        <p:spPr>
          <a:xfrm>
            <a:off x="6330579" y="4271843"/>
            <a:ext cx="2197259" cy="288000"/>
          </a:xfrm>
          <a:prstGeom prst="rect">
            <a:avLst/>
          </a:prstGeom>
          <a:solidFill>
            <a:srgbClr val="755B99"/>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err="1">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MidEast</a:t>
            </a: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 and Africa unis</a:t>
            </a:r>
          </a:p>
        </p:txBody>
      </p:sp>
      <p:sp>
        <p:nvSpPr>
          <p:cNvPr id="13" name="Google Shape;135;p17">
            <a:hlinkClick r:id="" action="ppaction://noaction"/>
            <a:extLst>
              <a:ext uri="{FF2B5EF4-FFF2-40B4-BE49-F238E27FC236}">
                <a16:creationId xmlns:a16="http://schemas.microsoft.com/office/drawing/2014/main" id="{C24D0CA2-E78D-4B96-BF48-677FD9057399}"/>
              </a:ext>
            </a:extLst>
          </p:cNvPr>
          <p:cNvSpPr txBox="1"/>
          <p:nvPr/>
        </p:nvSpPr>
        <p:spPr>
          <a:xfrm>
            <a:off x="6330579" y="4693948"/>
            <a:ext cx="2197259" cy="288000"/>
          </a:xfrm>
          <a:prstGeom prst="rect">
            <a:avLst/>
          </a:prstGeom>
          <a:solidFill>
            <a:srgbClr val="346535"/>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Irish universities</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endParaRPr>
          </a:p>
        </p:txBody>
      </p:sp>
      <p:sp>
        <p:nvSpPr>
          <p:cNvPr id="14" name="Google Shape;135;p17">
            <a:hlinkClick r:id="" action="ppaction://noaction"/>
            <a:extLst>
              <a:ext uri="{FF2B5EF4-FFF2-40B4-BE49-F238E27FC236}">
                <a16:creationId xmlns:a16="http://schemas.microsoft.com/office/drawing/2014/main" id="{BA0D0A0D-A741-4C00-A9A5-80329AAF1024}"/>
              </a:ext>
            </a:extLst>
          </p:cNvPr>
          <p:cNvSpPr txBox="1"/>
          <p:nvPr/>
        </p:nvSpPr>
        <p:spPr>
          <a:xfrm>
            <a:off x="6330579" y="5538156"/>
            <a:ext cx="2197259" cy="288000"/>
          </a:xfrm>
          <a:prstGeom prst="rect">
            <a:avLst/>
          </a:prstGeom>
          <a:solidFill>
            <a:srgbClr val="0B434A"/>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Events</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endParaRPr>
          </a:p>
        </p:txBody>
      </p:sp>
      <p:pic>
        <p:nvPicPr>
          <p:cNvPr id="16" name="Picture 2" descr="Whitburn Church of England Academy">
            <a:extLst>
              <a:ext uri="{FF2B5EF4-FFF2-40B4-BE49-F238E27FC236}">
                <a16:creationId xmlns:a16="http://schemas.microsoft.com/office/drawing/2014/main" id="{2BC77CB2-149C-48FA-82BB-5BCE66A391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201168"/>
            <a:ext cx="1382022" cy="1234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3865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03DC7F0-F733-4AA8-B5E1-895F12DEDE81}"/>
              </a:ext>
            </a:extLst>
          </p:cNvPr>
          <p:cNvSpPr txBox="1"/>
          <p:nvPr/>
        </p:nvSpPr>
        <p:spPr>
          <a:xfrm>
            <a:off x="-314482" y="302311"/>
            <a:ext cx="11743765" cy="584775"/>
          </a:xfrm>
          <a:prstGeom prst="rect">
            <a:avLst/>
          </a:prstGeom>
          <a:noFill/>
        </p:spPr>
        <p:txBody>
          <a:bodyPr wrap="square" rtlCol="0">
            <a:spAutoFit/>
          </a:bodyPr>
          <a:lstStyle/>
          <a:p>
            <a:pPr algn="ctr"/>
            <a:r>
              <a:rPr lang="en-GB" sz="3200" b="1" i="1" dirty="0">
                <a:solidFill>
                  <a:srgbClr val="4BC7C8"/>
                </a:solidFill>
                <a:latin typeface="Open Sans ExtraBold" panose="020B0606030504020204"/>
              </a:rPr>
              <a:t>Parents </a:t>
            </a:r>
            <a:r>
              <a:rPr lang="en-GB" sz="3200" b="1" i="1" dirty="0">
                <a:solidFill>
                  <a:srgbClr val="00B0F0"/>
                </a:solidFill>
                <a:latin typeface="Open Sans ExtraBold" panose="020B0606030504020204"/>
              </a:rPr>
              <a:t>&amp; guardians, get signed up!</a:t>
            </a:r>
          </a:p>
        </p:txBody>
      </p:sp>
      <p:sp>
        <p:nvSpPr>
          <p:cNvPr id="20" name="TextBox 19">
            <a:extLst>
              <a:ext uri="{FF2B5EF4-FFF2-40B4-BE49-F238E27FC236}">
                <a16:creationId xmlns:a16="http://schemas.microsoft.com/office/drawing/2014/main" id="{07DD716B-165F-343B-D388-829FDD663C74}"/>
              </a:ext>
            </a:extLst>
          </p:cNvPr>
          <p:cNvSpPr txBox="1"/>
          <p:nvPr/>
        </p:nvSpPr>
        <p:spPr>
          <a:xfrm>
            <a:off x="6096000" y="1015081"/>
            <a:ext cx="5827059" cy="2577372"/>
          </a:xfrm>
          <a:prstGeom prst="rect">
            <a:avLst/>
          </a:prstGeom>
          <a:noFill/>
        </p:spPr>
        <p:txBody>
          <a:bodyPr wrap="square" rtlCol="0">
            <a:spAutoFit/>
          </a:bodyPr>
          <a:lstStyle/>
          <a:p>
            <a:pPr>
              <a:lnSpc>
                <a:spcPct val="150000"/>
              </a:lnSpc>
            </a:pPr>
            <a:r>
              <a:rPr lang="en-GB" sz="2200" dirty="0">
                <a:latin typeface="Open Sans Light" panose="020B0606030504020204"/>
              </a:rPr>
              <a:t>Scan this QR code or go to </a:t>
            </a:r>
            <a:r>
              <a:rPr lang="en-GB" sz="2200" b="1" dirty="0">
                <a:latin typeface="Open Sans Light" panose="020B0606030504020204"/>
                <a:hlinkClick r:id="rId3"/>
              </a:rPr>
              <a:t>www.unifrog.org/student</a:t>
            </a:r>
            <a:r>
              <a:rPr lang="en-GB" sz="2200" b="1" dirty="0">
                <a:latin typeface="Open Sans Light" panose="020B0606030504020204"/>
              </a:rPr>
              <a:t> </a:t>
            </a:r>
            <a:r>
              <a:rPr lang="en-GB" sz="2200" dirty="0">
                <a:latin typeface="Open Sans Light" panose="020B0606030504020204"/>
              </a:rPr>
              <a:t>and click ‘Sign in for the first time’</a:t>
            </a:r>
          </a:p>
          <a:p>
            <a:pPr>
              <a:lnSpc>
                <a:spcPct val="150000"/>
              </a:lnSpc>
            </a:pPr>
            <a:r>
              <a:rPr lang="en-GB" sz="2200" dirty="0">
                <a:latin typeface="Open Sans Light" panose="020B0606030504020204"/>
              </a:rPr>
              <a:t>You’ll be asked for some details and a Sign up Code. This is what you need:</a:t>
            </a:r>
          </a:p>
        </p:txBody>
      </p:sp>
      <p:grpSp>
        <p:nvGrpSpPr>
          <p:cNvPr id="21" name="Group 20">
            <a:extLst>
              <a:ext uri="{FF2B5EF4-FFF2-40B4-BE49-F238E27FC236}">
                <a16:creationId xmlns:a16="http://schemas.microsoft.com/office/drawing/2014/main" id="{BA77D3B2-23AC-E480-E0FC-FA0A0F6A8D27}"/>
              </a:ext>
            </a:extLst>
          </p:cNvPr>
          <p:cNvGrpSpPr/>
          <p:nvPr/>
        </p:nvGrpSpPr>
        <p:grpSpPr>
          <a:xfrm>
            <a:off x="268941" y="1169107"/>
            <a:ext cx="2438400" cy="4891128"/>
            <a:chOff x="1756229" y="1536566"/>
            <a:chExt cx="2438400" cy="4891128"/>
          </a:xfrm>
        </p:grpSpPr>
        <p:grpSp>
          <p:nvGrpSpPr>
            <p:cNvPr id="22" name="Group 21">
              <a:extLst>
                <a:ext uri="{FF2B5EF4-FFF2-40B4-BE49-F238E27FC236}">
                  <a16:creationId xmlns:a16="http://schemas.microsoft.com/office/drawing/2014/main" id="{3FC99DC4-019C-07C7-C15A-584148629E1D}"/>
                </a:ext>
              </a:extLst>
            </p:cNvPr>
            <p:cNvGrpSpPr/>
            <p:nvPr/>
          </p:nvGrpSpPr>
          <p:grpSpPr>
            <a:xfrm>
              <a:off x="1756229" y="1536566"/>
              <a:ext cx="2438400" cy="4891128"/>
              <a:chOff x="1756229" y="1536566"/>
              <a:chExt cx="2438400" cy="4891128"/>
            </a:xfrm>
          </p:grpSpPr>
          <p:pic>
            <p:nvPicPr>
              <p:cNvPr id="24" name="Picture 23">
                <a:extLst>
                  <a:ext uri="{FF2B5EF4-FFF2-40B4-BE49-F238E27FC236}">
                    <a16:creationId xmlns:a16="http://schemas.microsoft.com/office/drawing/2014/main" id="{94E13359-B48D-B8EA-540E-7D88E78A17A6}"/>
                  </a:ext>
                </a:extLst>
              </p:cNvPr>
              <p:cNvPicPr>
                <a:picLocks noChangeAspect="1"/>
              </p:cNvPicPr>
              <p:nvPr/>
            </p:nvPicPr>
            <p:blipFill rotWithShape="1">
              <a:blip r:embed="rId4">
                <a:extLst>
                  <a:ext uri="{28A0092B-C50C-407E-A947-70E740481C1C}">
                    <a14:useLocalDpi xmlns:a14="http://schemas.microsoft.com/office/drawing/2010/main" val="0"/>
                  </a:ext>
                </a:extLst>
              </a:blip>
              <a:srcRect l="29593" r="29320"/>
              <a:stretch/>
            </p:blipFill>
            <p:spPr>
              <a:xfrm>
                <a:off x="1756229" y="1536566"/>
                <a:ext cx="2438400" cy="4891128"/>
              </a:xfrm>
              <a:prstGeom prst="rect">
                <a:avLst/>
              </a:prstGeom>
            </p:spPr>
          </p:pic>
          <p:pic>
            <p:nvPicPr>
              <p:cNvPr id="25" name="Picture 24">
                <a:extLst>
                  <a:ext uri="{FF2B5EF4-FFF2-40B4-BE49-F238E27FC236}">
                    <a16:creationId xmlns:a16="http://schemas.microsoft.com/office/drawing/2014/main" id="{1CF2C720-EC45-109F-D21F-94D936D9026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51121" y="2342439"/>
                <a:ext cx="1859246" cy="3305325"/>
              </a:xfrm>
              <a:prstGeom prst="rect">
                <a:avLst/>
              </a:prstGeom>
            </p:spPr>
          </p:pic>
        </p:grpSp>
        <p:sp>
          <p:nvSpPr>
            <p:cNvPr id="23" name="Rectangle 22">
              <a:extLst>
                <a:ext uri="{FF2B5EF4-FFF2-40B4-BE49-F238E27FC236}">
                  <a16:creationId xmlns:a16="http://schemas.microsoft.com/office/drawing/2014/main" id="{9DAD0259-F55A-69F2-CE2D-9E1916172A8E}"/>
                </a:ext>
              </a:extLst>
            </p:cNvPr>
            <p:cNvSpPr/>
            <p:nvPr/>
          </p:nvSpPr>
          <p:spPr>
            <a:xfrm>
              <a:off x="2114621" y="5029200"/>
              <a:ext cx="1403279" cy="406400"/>
            </a:xfrm>
            <a:prstGeom prst="rect">
              <a:avLst/>
            </a:prstGeom>
            <a:noFill/>
            <a:ln w="57150">
              <a:solidFill>
                <a:srgbClr val="4BC7C8"/>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n w="0"/>
                <a:solidFill>
                  <a:schemeClr val="tx1"/>
                </a:solidFill>
                <a:effectLst>
                  <a:outerShdw blurRad="38100" dist="19050" dir="2700000" algn="tl" rotWithShape="0">
                    <a:schemeClr val="dk1">
                      <a:alpha val="40000"/>
                    </a:schemeClr>
                  </a:outerShdw>
                </a:effectLst>
              </a:endParaRPr>
            </a:p>
          </p:txBody>
        </p:sp>
      </p:grpSp>
      <p:sp>
        <p:nvSpPr>
          <p:cNvPr id="26" name="TextBox 25">
            <a:extLst>
              <a:ext uri="{FF2B5EF4-FFF2-40B4-BE49-F238E27FC236}">
                <a16:creationId xmlns:a16="http://schemas.microsoft.com/office/drawing/2014/main" id="{3BD6B687-E10D-CE13-862D-D9283A99D4B8}"/>
              </a:ext>
            </a:extLst>
          </p:cNvPr>
          <p:cNvSpPr txBox="1"/>
          <p:nvPr/>
        </p:nvSpPr>
        <p:spPr>
          <a:xfrm>
            <a:off x="6096000" y="3592453"/>
            <a:ext cx="5827059" cy="1573379"/>
          </a:xfrm>
          <a:prstGeom prst="rect">
            <a:avLst/>
          </a:prstGeom>
          <a:noFill/>
        </p:spPr>
        <p:txBody>
          <a:bodyPr wrap="square" rtlCol="0">
            <a:spAutoFit/>
          </a:bodyPr>
          <a:lstStyle/>
          <a:p>
            <a:pPr algn="ctr">
              <a:lnSpc>
                <a:spcPct val="150000"/>
              </a:lnSpc>
            </a:pPr>
            <a:r>
              <a:rPr lang="en-GB" sz="3200" b="1" dirty="0" err="1">
                <a:solidFill>
                  <a:srgbClr val="FF0000"/>
                </a:solidFill>
              </a:rPr>
              <a:t>WTBNParents</a:t>
            </a:r>
            <a:endParaRPr lang="en-GB" sz="3200" b="1" dirty="0">
              <a:solidFill>
                <a:srgbClr val="FF0000"/>
              </a:solidFill>
            </a:endParaRPr>
          </a:p>
          <a:p>
            <a:pPr algn="ctr">
              <a:lnSpc>
                <a:spcPct val="150000"/>
              </a:lnSpc>
            </a:pPr>
            <a:endParaRPr lang="en-GB" sz="3600" b="1" dirty="0">
              <a:solidFill>
                <a:srgbClr val="FF0000"/>
              </a:solidFill>
              <a:latin typeface="Open Sans ExtraBold" panose="020B0606030504020204"/>
            </a:endParaRPr>
          </a:p>
        </p:txBody>
      </p:sp>
      <p:sp>
        <p:nvSpPr>
          <p:cNvPr id="27" name="TextBox 26">
            <a:extLst>
              <a:ext uri="{FF2B5EF4-FFF2-40B4-BE49-F238E27FC236}">
                <a16:creationId xmlns:a16="http://schemas.microsoft.com/office/drawing/2014/main" id="{52860656-EB7A-A2EB-753B-D4DF358B8D4F}"/>
              </a:ext>
            </a:extLst>
          </p:cNvPr>
          <p:cNvSpPr txBox="1"/>
          <p:nvPr/>
        </p:nvSpPr>
        <p:spPr>
          <a:xfrm>
            <a:off x="6096000" y="4250386"/>
            <a:ext cx="5827059" cy="1561710"/>
          </a:xfrm>
          <a:prstGeom prst="rect">
            <a:avLst/>
          </a:prstGeom>
          <a:noFill/>
        </p:spPr>
        <p:txBody>
          <a:bodyPr wrap="square" rtlCol="0">
            <a:spAutoFit/>
          </a:bodyPr>
          <a:lstStyle/>
          <a:p>
            <a:pPr>
              <a:lnSpc>
                <a:spcPct val="150000"/>
              </a:lnSpc>
            </a:pPr>
            <a:r>
              <a:rPr lang="en-GB" sz="2200" dirty="0">
                <a:latin typeface="Open Sans Light" panose="020B0606030504020204"/>
              </a:rPr>
              <a:t>After signing up, log into Unifrog using your email address and password via the student sign-in page!</a:t>
            </a:r>
          </a:p>
        </p:txBody>
      </p:sp>
      <p:pic>
        <p:nvPicPr>
          <p:cNvPr id="28" name="Picture 2">
            <a:extLst>
              <a:ext uri="{FF2B5EF4-FFF2-40B4-BE49-F238E27FC236}">
                <a16:creationId xmlns:a16="http://schemas.microsoft.com/office/drawing/2014/main" id="{BCB0557E-A429-1AA6-3023-633F3CAC36E0}"/>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32143" t="18413" r="32381" b="17568"/>
          <a:stretch/>
        </p:blipFill>
        <p:spPr bwMode="auto">
          <a:xfrm>
            <a:off x="2878053" y="1938079"/>
            <a:ext cx="3047234" cy="309316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Whitburn Church of England Academy">
            <a:extLst>
              <a:ext uri="{FF2B5EF4-FFF2-40B4-BE49-F238E27FC236}">
                <a16:creationId xmlns:a16="http://schemas.microsoft.com/office/drawing/2014/main" id="{148FDCBF-07AF-4881-97AA-75D105A35DCA}"/>
              </a:ext>
            </a:extLst>
          </p:cNvPr>
          <p:cNvPicPr>
            <a:picLocks noGrp="1" noChangeAspect="1" noChangeArrowheads="1"/>
          </p:cNvPicPr>
          <p:nvPr>
            <p:ph idx="1"/>
          </p:nvPr>
        </p:nvPicPr>
        <p:blipFill>
          <a:blip r:embed="rId7">
            <a:extLst>
              <a:ext uri="{28A0092B-C50C-407E-A947-70E740481C1C}">
                <a14:useLocalDpi xmlns:a14="http://schemas.microsoft.com/office/drawing/2010/main" val="0"/>
              </a:ext>
            </a:extLst>
          </a:blip>
          <a:srcRect/>
          <a:stretch>
            <a:fillRect/>
          </a:stretch>
        </p:blipFill>
        <p:spPr bwMode="auto">
          <a:xfrm>
            <a:off x="1" y="128016"/>
            <a:ext cx="1382022" cy="1161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499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i="1" dirty="0">
                <a:solidFill>
                  <a:srgbClr val="00B0F0"/>
                </a:solidFill>
              </a:rPr>
              <a:t>Outline of Qualifications</a:t>
            </a:r>
          </a:p>
        </p:txBody>
      </p:sp>
      <p:sp>
        <p:nvSpPr>
          <p:cNvPr id="3" name="Content Placeholder 2"/>
          <p:cNvSpPr>
            <a:spLocks noGrp="1"/>
          </p:cNvSpPr>
          <p:nvPr>
            <p:ph idx="1"/>
          </p:nvPr>
        </p:nvSpPr>
        <p:spPr/>
        <p:txBody>
          <a:bodyPr>
            <a:normAutofit/>
          </a:bodyPr>
          <a:lstStyle/>
          <a:p>
            <a:r>
              <a:rPr lang="en-GB" sz="2000" dirty="0"/>
              <a:t>A range of qualifications are available to you upon completion of your GCSE exams</a:t>
            </a:r>
          </a:p>
          <a:p>
            <a:endParaRPr lang="en-GB" sz="2000" dirty="0"/>
          </a:p>
          <a:p>
            <a:r>
              <a:rPr lang="en-GB" sz="2000" dirty="0"/>
              <a:t> Different qualifications have different approaches  to learning and will suit different people’s learning styles</a:t>
            </a:r>
          </a:p>
          <a:p>
            <a:endParaRPr lang="en-GB" sz="2000" dirty="0"/>
          </a:p>
          <a:p>
            <a:r>
              <a:rPr lang="en-GB" sz="2000" dirty="0"/>
              <a:t> 3 Pathways available which can be described as </a:t>
            </a:r>
            <a:r>
              <a:rPr lang="en-GB" sz="2000" b="1" dirty="0"/>
              <a:t>Academic, Vocational/Technical &amp; Work Related</a:t>
            </a:r>
          </a:p>
          <a:p>
            <a:pPr marL="0" indent="0">
              <a:buNone/>
            </a:pPr>
            <a:endParaRPr lang="en-GB" dirty="0"/>
          </a:p>
        </p:txBody>
      </p:sp>
      <p:pic>
        <p:nvPicPr>
          <p:cNvPr id="7" name="Picture 6">
            <a:extLst>
              <a:ext uri="{FF2B5EF4-FFF2-40B4-BE49-F238E27FC236}">
                <a16:creationId xmlns:a16="http://schemas.microsoft.com/office/drawing/2014/main" id="{9CF2112D-B1A1-4745-BA84-71EDDFC8F54B}"/>
              </a:ext>
            </a:extLst>
          </p:cNvPr>
          <p:cNvPicPr>
            <a:picLocks noChangeAspect="1"/>
          </p:cNvPicPr>
          <p:nvPr/>
        </p:nvPicPr>
        <p:blipFill>
          <a:blip r:embed="rId2"/>
          <a:stretch>
            <a:fillRect/>
          </a:stretch>
        </p:blipFill>
        <p:spPr>
          <a:xfrm>
            <a:off x="548150" y="540884"/>
            <a:ext cx="1116057" cy="958731"/>
          </a:xfrm>
          <a:prstGeom prst="rect">
            <a:avLst/>
          </a:prstGeom>
        </p:spPr>
      </p:pic>
    </p:spTree>
    <p:extLst>
      <p:ext uri="{BB962C8B-B14F-4D97-AF65-F5344CB8AC3E}">
        <p14:creationId xmlns:p14="http://schemas.microsoft.com/office/powerpoint/2010/main" val="1070048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F02DA8-66A0-4B3D-9E45-D04680991C7D}"/>
              </a:ext>
            </a:extLst>
          </p:cNvPr>
          <p:cNvSpPr>
            <a:spLocks noGrp="1"/>
          </p:cNvSpPr>
          <p:nvPr>
            <p:ph type="title"/>
          </p:nvPr>
        </p:nvSpPr>
        <p:spPr/>
        <p:txBody>
          <a:bodyPr/>
          <a:lstStyle/>
          <a:p>
            <a:pPr algn="ctr"/>
            <a:r>
              <a:rPr lang="en-GB" b="1" i="1" dirty="0">
                <a:solidFill>
                  <a:srgbClr val="00B0F0"/>
                </a:solidFill>
              </a:rPr>
              <a:t>Post 16 Options</a:t>
            </a:r>
          </a:p>
        </p:txBody>
      </p:sp>
      <p:sp>
        <p:nvSpPr>
          <p:cNvPr id="5" name="Content Placeholder 4">
            <a:extLst>
              <a:ext uri="{FF2B5EF4-FFF2-40B4-BE49-F238E27FC236}">
                <a16:creationId xmlns:a16="http://schemas.microsoft.com/office/drawing/2014/main" id="{FD62A4DF-02FF-4230-912D-EAB4E1CC764F}"/>
              </a:ext>
            </a:extLst>
          </p:cNvPr>
          <p:cNvSpPr>
            <a:spLocks noGrp="1"/>
          </p:cNvSpPr>
          <p:nvPr>
            <p:ph idx="1"/>
          </p:nvPr>
        </p:nvSpPr>
        <p:spPr>
          <a:xfrm>
            <a:off x="677334" y="1714635"/>
            <a:ext cx="8596668" cy="4666488"/>
          </a:xfrm>
        </p:spPr>
        <p:txBody>
          <a:bodyPr>
            <a:normAutofit lnSpcReduction="10000"/>
          </a:bodyPr>
          <a:lstStyle/>
          <a:p>
            <a:r>
              <a:rPr lang="en-GB" sz="2000" b="1" dirty="0">
                <a:solidFill>
                  <a:srgbClr val="00B050"/>
                </a:solidFill>
              </a:rPr>
              <a:t>Academic</a:t>
            </a:r>
            <a:r>
              <a:rPr lang="en-GB" sz="2000" dirty="0">
                <a:solidFill>
                  <a:srgbClr val="00B050"/>
                </a:solidFill>
              </a:rPr>
              <a:t> – </a:t>
            </a:r>
            <a:r>
              <a:rPr lang="en-GB" sz="2000" b="1" dirty="0">
                <a:solidFill>
                  <a:srgbClr val="00B050"/>
                </a:solidFill>
              </a:rPr>
              <a:t>A-Levels</a:t>
            </a:r>
            <a:r>
              <a:rPr lang="en-GB" sz="2000" dirty="0">
                <a:solidFill>
                  <a:srgbClr val="00B050"/>
                </a:solidFill>
              </a:rPr>
              <a:t> </a:t>
            </a:r>
            <a:r>
              <a:rPr lang="en-GB" sz="2000" dirty="0"/>
              <a:t>– 3 subjects – min. 5GCSE’s at Grade 5 + </a:t>
            </a:r>
          </a:p>
          <a:p>
            <a:pPr marL="0" indent="0">
              <a:buNone/>
            </a:pPr>
            <a:endParaRPr lang="en-GB" sz="2000" dirty="0"/>
          </a:p>
          <a:p>
            <a:r>
              <a:rPr lang="en-GB" sz="2000" b="1" dirty="0">
                <a:solidFill>
                  <a:srgbClr val="7030A0"/>
                </a:solidFill>
              </a:rPr>
              <a:t>Vocational </a:t>
            </a:r>
            <a:r>
              <a:rPr lang="en-GB" sz="2000" dirty="0">
                <a:solidFill>
                  <a:srgbClr val="7030A0"/>
                </a:solidFill>
              </a:rPr>
              <a:t>– </a:t>
            </a:r>
            <a:r>
              <a:rPr lang="en-GB" sz="2000" b="1" dirty="0">
                <a:solidFill>
                  <a:srgbClr val="7030A0"/>
                </a:solidFill>
              </a:rPr>
              <a:t>T-Levels</a:t>
            </a:r>
            <a:r>
              <a:rPr lang="en-GB" sz="2000" dirty="0">
                <a:solidFill>
                  <a:srgbClr val="7030A0"/>
                </a:solidFill>
              </a:rPr>
              <a:t> </a:t>
            </a:r>
            <a:r>
              <a:rPr lang="en-GB" sz="2000" dirty="0"/>
              <a:t>– 1 subject area – Min. 5 GCSE’s grade 5 + focus on job-specific skills and knowledge via work placement.</a:t>
            </a:r>
          </a:p>
          <a:p>
            <a:r>
              <a:rPr lang="en-GB" sz="2000" b="1" dirty="0">
                <a:solidFill>
                  <a:srgbClr val="7030A0"/>
                </a:solidFill>
              </a:rPr>
              <a:t>Vocational Courses BTEC’s/NBVQ/City &amp; Guilds</a:t>
            </a:r>
            <a:r>
              <a:rPr lang="en-GB" sz="2000" dirty="0"/>
              <a:t>– available in a range of careers areas with varying GCSE requirements depending on the area of interest and level.</a:t>
            </a:r>
          </a:p>
          <a:p>
            <a:r>
              <a:rPr lang="en-GB" sz="2000" b="1" dirty="0">
                <a:solidFill>
                  <a:srgbClr val="7030A0"/>
                </a:solidFill>
              </a:rPr>
              <a:t>Training Providers </a:t>
            </a:r>
            <a:r>
              <a:rPr lang="en-GB" sz="2000" dirty="0"/>
              <a:t>– offer a range of vocational training in different sector areas – Springboard, BL Hairdressing LEAD Education, Zenith People, SETA, Tyne North Training.</a:t>
            </a:r>
          </a:p>
          <a:p>
            <a:r>
              <a:rPr lang="en-GB" sz="2000" b="1" dirty="0">
                <a:solidFill>
                  <a:srgbClr val="00B0F0"/>
                </a:solidFill>
              </a:rPr>
              <a:t>Apprenticeships</a:t>
            </a:r>
            <a:r>
              <a:rPr lang="en-GB" sz="2000" dirty="0">
                <a:solidFill>
                  <a:srgbClr val="00B0F0"/>
                </a:solidFill>
              </a:rPr>
              <a:t> – </a:t>
            </a:r>
            <a:r>
              <a:rPr lang="en-GB" sz="2000" b="1" dirty="0">
                <a:solidFill>
                  <a:srgbClr val="00B0F0"/>
                </a:solidFill>
              </a:rPr>
              <a:t>Work Related </a:t>
            </a:r>
            <a:r>
              <a:rPr lang="en-GB" sz="2000" dirty="0"/>
              <a:t>– GCSE maths &amp; English are key. Real job, work as an employee while gaining a wage and professional qualifications</a:t>
            </a:r>
            <a:r>
              <a:rPr lang="en-GB" dirty="0"/>
              <a:t>. </a:t>
            </a:r>
            <a:r>
              <a:rPr lang="en-GB" dirty="0">
                <a:hlinkClick r:id="rId2"/>
              </a:rPr>
              <a:t>Find an apprenticeship - GOV.UK (www.gov.uk)</a:t>
            </a:r>
            <a:endParaRPr lang="en-GB" dirty="0"/>
          </a:p>
          <a:p>
            <a:endParaRPr lang="en-GB" dirty="0"/>
          </a:p>
        </p:txBody>
      </p:sp>
      <p:pic>
        <p:nvPicPr>
          <p:cNvPr id="8" name="Picture 7">
            <a:extLst>
              <a:ext uri="{FF2B5EF4-FFF2-40B4-BE49-F238E27FC236}">
                <a16:creationId xmlns:a16="http://schemas.microsoft.com/office/drawing/2014/main" id="{19BFD5D0-A38B-4A04-B700-F8F54826E1D1}"/>
              </a:ext>
            </a:extLst>
          </p:cNvPr>
          <p:cNvPicPr>
            <a:picLocks noChangeAspect="1"/>
          </p:cNvPicPr>
          <p:nvPr/>
        </p:nvPicPr>
        <p:blipFill>
          <a:blip r:embed="rId3"/>
          <a:stretch>
            <a:fillRect/>
          </a:stretch>
        </p:blipFill>
        <p:spPr>
          <a:xfrm>
            <a:off x="831615" y="476877"/>
            <a:ext cx="1289794" cy="1105035"/>
          </a:xfrm>
          <a:prstGeom prst="rect">
            <a:avLst/>
          </a:prstGeom>
        </p:spPr>
      </p:pic>
    </p:spTree>
    <p:extLst>
      <p:ext uri="{BB962C8B-B14F-4D97-AF65-F5344CB8AC3E}">
        <p14:creationId xmlns:p14="http://schemas.microsoft.com/office/powerpoint/2010/main" val="3461550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A4DEA-92A7-4D53-AD05-DBE275CE42BF}"/>
              </a:ext>
            </a:extLst>
          </p:cNvPr>
          <p:cNvSpPr>
            <a:spLocks noGrp="1"/>
          </p:cNvSpPr>
          <p:nvPr>
            <p:ph type="title"/>
          </p:nvPr>
        </p:nvSpPr>
        <p:spPr>
          <a:xfrm>
            <a:off x="677334" y="609600"/>
            <a:ext cx="8596668" cy="925585"/>
          </a:xfrm>
        </p:spPr>
        <p:txBody>
          <a:bodyPr>
            <a:normAutofit/>
          </a:bodyPr>
          <a:lstStyle/>
          <a:p>
            <a:pPr algn="ctr"/>
            <a:r>
              <a:rPr lang="en-GB" sz="3200" b="1" i="1" dirty="0"/>
              <a:t>College Open Events - Autumn Term</a:t>
            </a:r>
          </a:p>
        </p:txBody>
      </p:sp>
      <p:sp>
        <p:nvSpPr>
          <p:cNvPr id="3" name="Content Placeholder 2">
            <a:extLst>
              <a:ext uri="{FF2B5EF4-FFF2-40B4-BE49-F238E27FC236}">
                <a16:creationId xmlns:a16="http://schemas.microsoft.com/office/drawing/2014/main" id="{A88E9791-8D53-4EAD-9338-6591F760A67C}"/>
              </a:ext>
            </a:extLst>
          </p:cNvPr>
          <p:cNvSpPr>
            <a:spLocks noGrp="1"/>
          </p:cNvSpPr>
          <p:nvPr>
            <p:ph idx="1"/>
          </p:nvPr>
        </p:nvSpPr>
        <p:spPr>
          <a:xfrm>
            <a:off x="677334" y="1535185"/>
            <a:ext cx="8596668" cy="4506177"/>
          </a:xfrm>
        </p:spPr>
        <p:txBody>
          <a:bodyPr>
            <a:normAutofit/>
          </a:bodyPr>
          <a:lstStyle/>
          <a:p>
            <a:pPr marL="0" indent="0">
              <a:buNone/>
            </a:pPr>
            <a:r>
              <a:rPr lang="en-GB" sz="1200" dirty="0"/>
              <a:t>Should your son/daughter be considering an application to study at a local college theses are ideal opportunities to get a feel for a college campus and the range of more vocational courses they can offer. All applications are online via the individual college websites:</a:t>
            </a:r>
            <a:endParaRPr lang="en-GB" sz="1400" dirty="0"/>
          </a:p>
          <a:p>
            <a:r>
              <a:rPr lang="en-GB" b="1" dirty="0"/>
              <a:t>South Tyneside </a:t>
            </a:r>
            <a:r>
              <a:rPr lang="en-GB" dirty="0"/>
              <a:t>– Tuesday 3</a:t>
            </a:r>
            <a:r>
              <a:rPr lang="en-GB" baseline="30000" dirty="0"/>
              <a:t>rd</a:t>
            </a:r>
            <a:r>
              <a:rPr lang="en-GB" dirty="0"/>
              <a:t> October; Tuesday 7</a:t>
            </a:r>
            <a:r>
              <a:rPr lang="en-GB" baseline="30000" dirty="0"/>
              <a:t>th</a:t>
            </a:r>
            <a:r>
              <a:rPr lang="en-GB" dirty="0"/>
              <a:t> November; Tuesday 5</a:t>
            </a:r>
            <a:r>
              <a:rPr lang="en-GB" baseline="30000" dirty="0"/>
              <a:t>th</a:t>
            </a:r>
            <a:r>
              <a:rPr lang="en-GB" dirty="0"/>
              <a:t> December 5.00 – 7.00 pm (</a:t>
            </a:r>
            <a:r>
              <a:rPr lang="en-GB" dirty="0">
                <a:hlinkClick r:id="rId2"/>
              </a:rPr>
              <a:t>www.stc.ac.uk</a:t>
            </a:r>
            <a:r>
              <a:rPr lang="en-GB" dirty="0"/>
              <a:t>) </a:t>
            </a:r>
          </a:p>
          <a:p>
            <a:r>
              <a:rPr lang="en-GB" b="1" dirty="0"/>
              <a:t>Sunderland</a:t>
            </a:r>
            <a:r>
              <a:rPr lang="en-GB" dirty="0"/>
              <a:t> – Tuesday 10</a:t>
            </a:r>
            <a:r>
              <a:rPr lang="en-GB" baseline="30000" dirty="0"/>
              <a:t>th</a:t>
            </a:r>
            <a:r>
              <a:rPr lang="en-GB" dirty="0"/>
              <a:t> October (Bede Campus); Thursday 12</a:t>
            </a:r>
            <a:r>
              <a:rPr lang="en-GB" baseline="30000" dirty="0"/>
              <a:t>th</a:t>
            </a:r>
            <a:r>
              <a:rPr lang="en-GB" dirty="0"/>
              <a:t> October (City Campus); Tuesday 14</a:t>
            </a:r>
            <a:r>
              <a:rPr lang="en-GB" baseline="30000" dirty="0"/>
              <a:t>th</a:t>
            </a:r>
            <a:r>
              <a:rPr lang="en-GB" dirty="0"/>
              <a:t> November (City Campus); Thursday 16</a:t>
            </a:r>
            <a:r>
              <a:rPr lang="en-GB" baseline="30000" dirty="0"/>
              <a:t>th</a:t>
            </a:r>
            <a:r>
              <a:rPr lang="en-GB" dirty="0"/>
              <a:t> November (Bede Campus) al 4.30 – 6.30 pm  (</a:t>
            </a:r>
            <a:r>
              <a:rPr lang="en-GB" dirty="0">
                <a:hlinkClick r:id="rId3"/>
              </a:rPr>
              <a:t>www.sunderlandcollege.ac.uk</a:t>
            </a:r>
            <a:r>
              <a:rPr lang="en-GB" dirty="0"/>
              <a:t>) </a:t>
            </a:r>
          </a:p>
          <a:p>
            <a:r>
              <a:rPr lang="en-GB" b="1" dirty="0"/>
              <a:t>Newcastle</a:t>
            </a:r>
            <a:r>
              <a:rPr lang="en-GB" dirty="0"/>
              <a:t> – Wednesday 4</a:t>
            </a:r>
            <a:r>
              <a:rPr lang="en-GB" baseline="30000" dirty="0"/>
              <a:t>th</a:t>
            </a:r>
            <a:r>
              <a:rPr lang="en-GB" dirty="0"/>
              <a:t> October; Wednesday 8</a:t>
            </a:r>
            <a:r>
              <a:rPr lang="en-GB" baseline="30000" dirty="0"/>
              <a:t>th</a:t>
            </a:r>
            <a:r>
              <a:rPr lang="en-GB" dirty="0"/>
              <a:t> November; Wednesday 6</a:t>
            </a:r>
            <a:r>
              <a:rPr lang="en-GB" baseline="30000" dirty="0"/>
              <a:t>th</a:t>
            </a:r>
            <a:r>
              <a:rPr lang="en-GB" dirty="0"/>
              <a:t> December - 4.45 – 7.00 pm (</a:t>
            </a:r>
            <a:r>
              <a:rPr lang="en-GB" dirty="0">
                <a:hlinkClick r:id="rId4"/>
              </a:rPr>
              <a:t>www.ncl-coll.ac.uk</a:t>
            </a:r>
            <a:r>
              <a:rPr lang="en-GB" dirty="0"/>
              <a:t>) </a:t>
            </a:r>
          </a:p>
          <a:p>
            <a:r>
              <a:rPr lang="en-GB" b="1" dirty="0" err="1"/>
              <a:t>Houghall</a:t>
            </a:r>
            <a:r>
              <a:rPr lang="en-GB" b="1" dirty="0"/>
              <a:t> College, Durham </a:t>
            </a:r>
            <a:r>
              <a:rPr lang="en-GB" dirty="0"/>
              <a:t>– Saturday 30</a:t>
            </a:r>
            <a:r>
              <a:rPr lang="en-GB" baseline="30000" dirty="0"/>
              <a:t>th</a:t>
            </a:r>
            <a:r>
              <a:rPr lang="en-GB" dirty="0"/>
              <a:t> September 9.30-11.30; Wednesday 25</a:t>
            </a:r>
            <a:r>
              <a:rPr lang="en-GB" baseline="30000" dirty="0"/>
              <a:t>th</a:t>
            </a:r>
            <a:r>
              <a:rPr lang="en-GB" dirty="0"/>
              <a:t> October 5.00-7.00pm (</a:t>
            </a:r>
            <a:r>
              <a:rPr lang="en-GB" dirty="0">
                <a:hlinkClick r:id="rId5"/>
              </a:rPr>
              <a:t>www.edc.ac.uk</a:t>
            </a:r>
            <a:r>
              <a:rPr lang="en-GB" dirty="0"/>
              <a:t>) </a:t>
            </a:r>
          </a:p>
        </p:txBody>
      </p:sp>
      <p:pic>
        <p:nvPicPr>
          <p:cNvPr id="4" name="Picture 3">
            <a:extLst>
              <a:ext uri="{FF2B5EF4-FFF2-40B4-BE49-F238E27FC236}">
                <a16:creationId xmlns:a16="http://schemas.microsoft.com/office/drawing/2014/main" id="{81B54BE8-69D9-4369-B614-9E5C2A58F13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6669" y="342237"/>
            <a:ext cx="891755" cy="1106575"/>
          </a:xfrm>
          <a:prstGeom prst="rect">
            <a:avLst/>
          </a:prstGeom>
        </p:spPr>
      </p:pic>
    </p:spTree>
    <p:extLst>
      <p:ext uri="{BB962C8B-B14F-4D97-AF65-F5344CB8AC3E}">
        <p14:creationId xmlns:p14="http://schemas.microsoft.com/office/powerpoint/2010/main" val="1292350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2167" y="110436"/>
            <a:ext cx="10278519" cy="707886"/>
          </a:xfrm>
          <a:prstGeom prst="rect">
            <a:avLst/>
          </a:prstGeom>
        </p:spPr>
        <p:txBody>
          <a:bodyPr wrap="none">
            <a:spAutoFit/>
          </a:bodyPr>
          <a:lstStyle/>
          <a:p>
            <a:r>
              <a:rPr lang="en-GB" sz="4000" dirty="0"/>
              <a:t>Careers Fayre in School  - Friday September 22</a:t>
            </a:r>
            <a:r>
              <a:rPr lang="en-GB" sz="4000" baseline="30000" dirty="0"/>
              <a:t>nd</a:t>
            </a:r>
            <a:r>
              <a:rPr lang="en-GB" sz="4000" dirty="0"/>
              <a:t> </a:t>
            </a:r>
          </a:p>
        </p:txBody>
      </p:sp>
      <p:sp>
        <p:nvSpPr>
          <p:cNvPr id="6" name="Content Placeholder 4"/>
          <p:cNvSpPr>
            <a:spLocks noGrp="1"/>
          </p:cNvSpPr>
          <p:nvPr>
            <p:ph idx="1"/>
          </p:nvPr>
        </p:nvSpPr>
        <p:spPr>
          <a:xfrm>
            <a:off x="317788" y="1261303"/>
            <a:ext cx="11383469" cy="3880773"/>
          </a:xfrm>
        </p:spPr>
        <p:txBody>
          <a:bodyPr>
            <a:noAutofit/>
          </a:bodyPr>
          <a:lstStyle/>
          <a:p>
            <a:pPr marL="0" indent="0">
              <a:buNone/>
            </a:pPr>
            <a:r>
              <a:rPr lang="en-GB" sz="2000" dirty="0"/>
              <a:t>A range of colleges, training providers, employers will be in school to offer your child valuable Career related Information and Advice to help your child make an Informed Decision on Post 16 pathways and future career paths:</a:t>
            </a:r>
          </a:p>
          <a:p>
            <a:r>
              <a:rPr lang="en-GB" sz="2000" b="1" dirty="0"/>
              <a:t>Colleges</a:t>
            </a:r>
            <a:r>
              <a:rPr lang="en-GB" sz="2000" dirty="0"/>
              <a:t> – </a:t>
            </a:r>
            <a:r>
              <a:rPr lang="en-GB" sz="2000" dirty="0">
                <a:solidFill>
                  <a:srgbClr val="FF0000"/>
                </a:solidFill>
              </a:rPr>
              <a:t>South Tyneside, Sunderland, Gateshead, Newcastle, East Durham &amp; Houghall</a:t>
            </a:r>
          </a:p>
          <a:p>
            <a:r>
              <a:rPr lang="en-GB" sz="2000" b="1" dirty="0"/>
              <a:t>Training Providers/Apprenticeship Providers </a:t>
            </a:r>
            <a:r>
              <a:rPr lang="en-GB" sz="2000" dirty="0"/>
              <a:t>– </a:t>
            </a:r>
            <a:r>
              <a:rPr lang="en-GB" sz="2000" dirty="0">
                <a:solidFill>
                  <a:srgbClr val="00B050"/>
                </a:solidFill>
              </a:rPr>
              <a:t>Springboard, Zenith People, LEAD Education (dance &amp; outdoor education courses), SETA Engineering, Foundation of Light (sport &amp; football scholarships), BL Hairdressing, Military Preparation Course, Gateshead Skills (Apprenticeship opportunities), NERAP (local universities information, Sunderland, Durham, Newcastle, Northumbria &amp; Teesside)</a:t>
            </a:r>
          </a:p>
          <a:p>
            <a:r>
              <a:rPr lang="en-GB" sz="2000" b="1" dirty="0"/>
              <a:t>Employers</a:t>
            </a:r>
            <a:r>
              <a:rPr lang="en-GB" sz="2000" dirty="0"/>
              <a:t> – </a:t>
            </a:r>
            <a:r>
              <a:rPr lang="en-GB" sz="2000" dirty="0">
                <a:solidFill>
                  <a:srgbClr val="7030A0"/>
                </a:solidFill>
              </a:rPr>
              <a:t>Nissan</a:t>
            </a:r>
            <a:r>
              <a:rPr lang="en-GB" sz="2000" dirty="0"/>
              <a:t>, </a:t>
            </a:r>
            <a:r>
              <a:rPr lang="en-GB" sz="2000" dirty="0">
                <a:solidFill>
                  <a:srgbClr val="7030A0"/>
                </a:solidFill>
              </a:rPr>
              <a:t>Unipress (engineering), WorkCast (software development), Police, Army, RAF, NHS, Navy, Civil Service, Space Science, Paramedics &amp; Allied Health Professionals, Nursing, Fire &amp; Rescue Service, Construction &amp; Engineering, Architecture, Hays Travel, Civil Engineering, Microbiologists, Biomedical scientists, Biotechnology and Climate Control, Tech and Cyber Security </a:t>
            </a:r>
          </a:p>
        </p:txBody>
      </p:sp>
    </p:spTree>
    <p:extLst>
      <p:ext uri="{BB962C8B-B14F-4D97-AF65-F5344CB8AC3E}">
        <p14:creationId xmlns:p14="http://schemas.microsoft.com/office/powerpoint/2010/main" val="3085280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03DC7F0-F733-4AA8-B5E1-895F12DEDE81}"/>
              </a:ext>
            </a:extLst>
          </p:cNvPr>
          <p:cNvSpPr txBox="1"/>
          <p:nvPr/>
        </p:nvSpPr>
        <p:spPr>
          <a:xfrm>
            <a:off x="-1353134" y="393855"/>
            <a:ext cx="11743765" cy="584775"/>
          </a:xfrm>
          <a:prstGeom prst="rect">
            <a:avLst/>
          </a:prstGeom>
          <a:noFill/>
        </p:spPr>
        <p:txBody>
          <a:bodyPr wrap="square" rtlCol="0">
            <a:spAutoFit/>
          </a:bodyPr>
          <a:lstStyle/>
          <a:p>
            <a:pPr algn="ctr"/>
            <a:r>
              <a:rPr lang="en-GB" sz="3200" b="1" i="1" dirty="0">
                <a:solidFill>
                  <a:srgbClr val="00B0F0"/>
                </a:solidFill>
                <a:latin typeface="Open Sans ExtraBold" panose="020B0606030504020204"/>
              </a:rPr>
              <a:t>What is </a:t>
            </a:r>
            <a:r>
              <a:rPr lang="en-GB" sz="3200" b="1" i="1" dirty="0" err="1">
                <a:solidFill>
                  <a:srgbClr val="00B0F0"/>
                </a:solidFill>
                <a:latin typeface="Open Sans ExtraBold" panose="020B0606030504020204"/>
              </a:rPr>
              <a:t>Unifrog</a:t>
            </a:r>
            <a:r>
              <a:rPr lang="en-GB" sz="3200" b="1" i="1" dirty="0">
                <a:solidFill>
                  <a:srgbClr val="00B0F0"/>
                </a:solidFill>
                <a:latin typeface="Open Sans ExtraBold" panose="020B0606030504020204"/>
              </a:rPr>
              <a:t>?</a:t>
            </a:r>
          </a:p>
        </p:txBody>
      </p:sp>
      <p:sp>
        <p:nvSpPr>
          <p:cNvPr id="7" name="TextBox 6">
            <a:extLst>
              <a:ext uri="{FF2B5EF4-FFF2-40B4-BE49-F238E27FC236}">
                <a16:creationId xmlns:a16="http://schemas.microsoft.com/office/drawing/2014/main" id="{3E484326-79ED-4576-9696-E307568EB5AD}"/>
              </a:ext>
            </a:extLst>
          </p:cNvPr>
          <p:cNvSpPr txBox="1"/>
          <p:nvPr/>
        </p:nvSpPr>
        <p:spPr>
          <a:xfrm>
            <a:off x="341576" y="1270672"/>
            <a:ext cx="8703950" cy="4608698"/>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200" dirty="0" err="1">
                <a:latin typeface="Open Sans Light" panose="020B0606030504020204" pitchFamily="34" charset="0"/>
                <a:ea typeface="Open Sans Light" panose="020B0606030504020204" pitchFamily="34" charset="0"/>
                <a:cs typeface="Open Sans Light" panose="020B0606030504020204" pitchFamily="34" charset="0"/>
              </a:rPr>
              <a:t>Unifrog</a:t>
            </a:r>
            <a:r>
              <a:rPr lang="en-US" sz="2200" dirty="0">
                <a:latin typeface="Open Sans Light" panose="020B0606030504020204" pitchFamily="34" charset="0"/>
                <a:ea typeface="Open Sans Light" panose="020B0606030504020204" pitchFamily="34" charset="0"/>
                <a:cs typeface="Open Sans Light" panose="020B0606030504020204" pitchFamily="34" charset="0"/>
              </a:rPr>
              <a:t> believe that destinations - where students end up after school - is even more important than their academic performance. They partner with schools to support students to progress into the best opportunity for them.</a:t>
            </a:r>
          </a:p>
          <a:p>
            <a:pPr>
              <a:lnSpc>
                <a:spcPct val="150000"/>
              </a:lnSpc>
            </a:pPr>
            <a:endParaRPr lang="en-US" sz="2200" dirty="0">
              <a:latin typeface="Open Sans Light" panose="020B0606030504020204" pitchFamily="34" charset="0"/>
              <a:ea typeface="Open Sans Light" panose="020B0606030504020204" pitchFamily="34" charset="0"/>
              <a:cs typeface="Open Sans Light" panose="020B0606030504020204" pitchFamily="34" charset="0"/>
            </a:endParaRPr>
          </a:p>
          <a:p>
            <a:pPr marL="342900" indent="-342900">
              <a:lnSpc>
                <a:spcPct val="150000"/>
              </a:lnSpc>
              <a:buFont typeface="Arial" panose="020B0604020202020204" pitchFamily="34" charset="0"/>
              <a:buChar char="•"/>
            </a:pPr>
            <a:r>
              <a:rPr lang="en-US" sz="2200" dirty="0" err="1">
                <a:latin typeface="Open Sans Light" panose="020B0606030504020204" pitchFamily="34" charset="0"/>
                <a:ea typeface="Open Sans Light" panose="020B0606030504020204" pitchFamily="34" charset="0"/>
                <a:cs typeface="Open Sans Light" panose="020B0606030504020204" pitchFamily="34" charset="0"/>
              </a:rPr>
              <a:t>Unifrog</a:t>
            </a:r>
            <a:r>
              <a:rPr lang="en-US" sz="2200" dirty="0">
                <a:latin typeface="Open Sans Light" panose="020B0606030504020204" pitchFamily="34" charset="0"/>
                <a:ea typeface="Open Sans Light" panose="020B0606030504020204" pitchFamily="34" charset="0"/>
                <a:cs typeface="Open Sans Light" panose="020B0606030504020204" pitchFamily="34" charset="0"/>
              </a:rPr>
              <a:t> do this by providing a one-stop-shop where students can explore their interests, then find and successfully apply for their best next-step after school.</a:t>
            </a:r>
          </a:p>
          <a:p>
            <a:pPr marL="342900" indent="-342900">
              <a:lnSpc>
                <a:spcPct val="150000"/>
              </a:lnSpc>
              <a:buFont typeface="Arial" panose="020B0604020202020204" pitchFamily="34" charset="0"/>
              <a:buChar char="•"/>
            </a:pPr>
            <a:endParaRPr lang="en-GB" sz="2200" dirty="0">
              <a:latin typeface="Open Sans Light" panose="020B0606030504020204" pitchFamily="34" charset="0"/>
              <a:ea typeface="Open Sans Light" panose="020B0606030504020204" pitchFamily="34" charset="0"/>
              <a:cs typeface="Open Sans Light" panose="020B0606030504020204" pitchFamily="34" charset="0"/>
            </a:endParaRPr>
          </a:p>
        </p:txBody>
      </p:sp>
      <p:pic>
        <p:nvPicPr>
          <p:cNvPr id="5" name="Picture 2" descr="Whitburn Church of England Academy">
            <a:extLst>
              <a:ext uri="{FF2B5EF4-FFF2-40B4-BE49-F238E27FC236}">
                <a16:creationId xmlns:a16="http://schemas.microsoft.com/office/drawing/2014/main" id="{67225625-522E-4FF3-8E6B-DF30F2BAE1D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276838"/>
            <a:ext cx="1382022" cy="993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4207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8"/>
        <p:cNvGrpSpPr/>
        <p:nvPr/>
      </p:nvGrpSpPr>
      <p:grpSpPr>
        <a:xfrm>
          <a:off x="0" y="0"/>
          <a:ext cx="0" cy="0"/>
          <a:chOff x="0" y="0"/>
          <a:chExt cx="0" cy="0"/>
        </a:xfrm>
      </p:grpSpPr>
      <p:sp>
        <p:nvSpPr>
          <p:cNvPr id="1200" name="Google Shape;1200;p150"/>
          <p:cNvSpPr txBox="1"/>
          <p:nvPr/>
        </p:nvSpPr>
        <p:spPr>
          <a:xfrm>
            <a:off x="4779479" y="504454"/>
            <a:ext cx="3457749" cy="403300"/>
          </a:xfrm>
          <a:prstGeom prst="rect">
            <a:avLst/>
          </a:prstGeom>
          <a:noFill/>
          <a:ln>
            <a:noFill/>
          </a:ln>
        </p:spPr>
        <p:txBody>
          <a:bodyPr spcFirstLastPara="1" wrap="square" lIns="91425" tIns="45700" rIns="91425" bIns="45700" anchor="b" anchorCtr="0">
            <a:noAutofit/>
          </a:bodyPr>
          <a:lstStyle/>
          <a:p>
            <a:pPr marL="0" marR="0" lvl="0" indent="0" algn="ctr" rtl="0">
              <a:lnSpc>
                <a:spcPct val="80000"/>
              </a:lnSpc>
              <a:spcBef>
                <a:spcPts val="0"/>
              </a:spcBef>
              <a:spcAft>
                <a:spcPts val="0"/>
              </a:spcAft>
              <a:buClr>
                <a:srgbClr val="595959"/>
              </a:buClr>
              <a:buSzPts val="2590"/>
              <a:buFont typeface="Calibri"/>
              <a:buNone/>
            </a:pPr>
            <a:endParaRPr dirty="0"/>
          </a:p>
        </p:txBody>
      </p:sp>
      <p:sp>
        <p:nvSpPr>
          <p:cNvPr id="49" name="TextBox 48">
            <a:extLst>
              <a:ext uri="{FF2B5EF4-FFF2-40B4-BE49-F238E27FC236}">
                <a16:creationId xmlns:a16="http://schemas.microsoft.com/office/drawing/2014/main" id="{A9293C6A-ED04-4390-AE71-ED9D5E03A9D7}"/>
              </a:ext>
            </a:extLst>
          </p:cNvPr>
          <p:cNvSpPr txBox="1"/>
          <p:nvPr/>
        </p:nvSpPr>
        <p:spPr>
          <a:xfrm>
            <a:off x="-908842" y="312867"/>
            <a:ext cx="11743765" cy="584775"/>
          </a:xfrm>
          <a:prstGeom prst="rect">
            <a:avLst/>
          </a:prstGeom>
          <a:noFill/>
        </p:spPr>
        <p:txBody>
          <a:bodyPr wrap="square" rtlCol="0">
            <a:spAutoFit/>
          </a:bodyPr>
          <a:lstStyle/>
          <a:p>
            <a:pPr algn="ctr"/>
            <a:r>
              <a:rPr lang="en-GB" sz="3200" b="1" i="1" dirty="0">
                <a:solidFill>
                  <a:srgbClr val="00B0F0"/>
                </a:solidFill>
                <a:latin typeface="Open Sans ExtraBold" panose="020B0606030504020204"/>
              </a:rPr>
              <a:t>The</a:t>
            </a:r>
            <a:r>
              <a:rPr lang="en-GB" sz="3200" b="1" i="1" dirty="0">
                <a:solidFill>
                  <a:srgbClr val="4BC7C8"/>
                </a:solidFill>
                <a:latin typeface="Open Sans ExtraBold" panose="020B0606030504020204"/>
              </a:rPr>
              <a:t> </a:t>
            </a:r>
            <a:r>
              <a:rPr lang="en-GB" sz="3200" b="1" i="1" dirty="0" err="1">
                <a:solidFill>
                  <a:srgbClr val="00B0F0"/>
                </a:solidFill>
                <a:latin typeface="Open Sans ExtraBold" panose="020B0606030504020204"/>
              </a:rPr>
              <a:t>Unifrog</a:t>
            </a:r>
            <a:r>
              <a:rPr lang="en-GB" sz="3200" b="1" i="1" dirty="0">
                <a:solidFill>
                  <a:srgbClr val="00B0F0"/>
                </a:solidFill>
                <a:latin typeface="Open Sans ExtraBold" panose="020B0606030504020204"/>
              </a:rPr>
              <a:t> tools</a:t>
            </a:r>
          </a:p>
        </p:txBody>
      </p:sp>
      <p:grpSp>
        <p:nvGrpSpPr>
          <p:cNvPr id="7" name="Group 6">
            <a:extLst>
              <a:ext uri="{FF2B5EF4-FFF2-40B4-BE49-F238E27FC236}">
                <a16:creationId xmlns:a16="http://schemas.microsoft.com/office/drawing/2014/main" id="{1A6B0029-F412-4EEE-A4FE-BD78618AB061}"/>
              </a:ext>
            </a:extLst>
          </p:cNvPr>
          <p:cNvGrpSpPr/>
          <p:nvPr/>
        </p:nvGrpSpPr>
        <p:grpSpPr>
          <a:xfrm>
            <a:off x="2096086" y="1241185"/>
            <a:ext cx="9945895" cy="4455261"/>
            <a:chOff x="179294" y="920552"/>
            <a:chExt cx="11891961" cy="4455261"/>
          </a:xfrm>
        </p:grpSpPr>
        <p:grpSp>
          <p:nvGrpSpPr>
            <p:cNvPr id="3" name="Group 2">
              <a:extLst>
                <a:ext uri="{FF2B5EF4-FFF2-40B4-BE49-F238E27FC236}">
                  <a16:creationId xmlns:a16="http://schemas.microsoft.com/office/drawing/2014/main" id="{079AC244-C873-4603-B6D4-4D496443F948}"/>
                </a:ext>
              </a:extLst>
            </p:cNvPr>
            <p:cNvGrpSpPr/>
            <p:nvPr/>
          </p:nvGrpSpPr>
          <p:grpSpPr>
            <a:xfrm>
              <a:off x="2574823" y="1013673"/>
              <a:ext cx="2299082" cy="1515530"/>
              <a:chOff x="2607132" y="1013674"/>
              <a:chExt cx="2299082" cy="1515530"/>
            </a:xfrm>
          </p:grpSpPr>
          <p:sp>
            <p:nvSpPr>
              <p:cNvPr id="39" name="TextBox 38">
                <a:extLst>
                  <a:ext uri="{FF2B5EF4-FFF2-40B4-BE49-F238E27FC236}">
                    <a16:creationId xmlns:a16="http://schemas.microsoft.com/office/drawing/2014/main" id="{4DC8B3AF-0207-493A-B5D3-1644E786329C}"/>
                  </a:ext>
                </a:extLst>
              </p:cNvPr>
              <p:cNvSpPr txBox="1"/>
              <p:nvPr/>
            </p:nvSpPr>
            <p:spPr>
              <a:xfrm>
                <a:off x="2858972" y="1013674"/>
                <a:ext cx="179945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tx1">
                        <a:lumMod val="65000"/>
                        <a:lumOff val="35000"/>
                      </a:schemeClr>
                    </a:solidFill>
                    <a:effectLst/>
                    <a:uLnTx/>
                    <a:uFillTx/>
                    <a:latin typeface="Open Sans ExtraBold" panose="020B0606030504020204" pitchFamily="34" charset="0"/>
                    <a:ea typeface="Open Sans ExtraBold" panose="020B0606030504020204" pitchFamily="34" charset="0"/>
                    <a:cs typeface="Open Sans ExtraBold" panose="020B0606030504020204" pitchFamily="34" charset="0"/>
                  </a:rPr>
                  <a:t>Recording what you’ve done</a:t>
                </a:r>
              </a:p>
            </p:txBody>
          </p:sp>
          <p:sp>
            <p:nvSpPr>
              <p:cNvPr id="54" name="Google Shape;121;p16">
                <a:hlinkClick r:id="" action="ppaction://noaction"/>
                <a:extLst>
                  <a:ext uri="{FF2B5EF4-FFF2-40B4-BE49-F238E27FC236}">
                    <a16:creationId xmlns:a16="http://schemas.microsoft.com/office/drawing/2014/main" id="{37ADB80C-D16C-4E1C-8230-417730A45A85}"/>
                  </a:ext>
                </a:extLst>
              </p:cNvPr>
              <p:cNvSpPr txBox="1"/>
              <p:nvPr/>
            </p:nvSpPr>
            <p:spPr>
              <a:xfrm>
                <a:off x="2611181" y="1528330"/>
                <a:ext cx="2295033" cy="301598"/>
              </a:xfrm>
              <a:prstGeom prst="rect">
                <a:avLst/>
              </a:prstGeom>
              <a:solidFill>
                <a:srgbClr val="E660A6"/>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Activities</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55" name="Google Shape;123;p16">
                <a:hlinkClick r:id="" action="ppaction://noaction"/>
                <a:extLst>
                  <a:ext uri="{FF2B5EF4-FFF2-40B4-BE49-F238E27FC236}">
                    <a16:creationId xmlns:a16="http://schemas.microsoft.com/office/drawing/2014/main" id="{12EA38E4-E7B1-4D7E-A43D-DE3EB89F0616}"/>
                  </a:ext>
                </a:extLst>
              </p:cNvPr>
              <p:cNvSpPr txBox="1"/>
              <p:nvPr/>
            </p:nvSpPr>
            <p:spPr>
              <a:xfrm>
                <a:off x="2611181" y="1873919"/>
                <a:ext cx="2295033" cy="301598"/>
              </a:xfrm>
              <a:prstGeom prst="rect">
                <a:avLst/>
              </a:prstGeom>
              <a:solidFill>
                <a:srgbClr val="9B59B6"/>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Skills</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56" name="Google Shape;122;p16">
                <a:hlinkClick r:id="" action="ppaction://noaction"/>
                <a:extLst>
                  <a:ext uri="{FF2B5EF4-FFF2-40B4-BE49-F238E27FC236}">
                    <a16:creationId xmlns:a16="http://schemas.microsoft.com/office/drawing/2014/main" id="{93C40D75-084F-4ADC-B178-5DF48F364DD4}"/>
                  </a:ext>
                </a:extLst>
              </p:cNvPr>
              <p:cNvSpPr txBox="1"/>
              <p:nvPr/>
            </p:nvSpPr>
            <p:spPr>
              <a:xfrm>
                <a:off x="2607132" y="2227606"/>
                <a:ext cx="2295033" cy="301598"/>
              </a:xfrm>
              <a:prstGeom prst="rect">
                <a:avLst/>
              </a:prstGeom>
              <a:solidFill>
                <a:srgbClr val="5659D8"/>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Interactions</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grpSp>
        <p:grpSp>
          <p:nvGrpSpPr>
            <p:cNvPr id="6" name="Group 5">
              <a:extLst>
                <a:ext uri="{FF2B5EF4-FFF2-40B4-BE49-F238E27FC236}">
                  <a16:creationId xmlns:a16="http://schemas.microsoft.com/office/drawing/2014/main" id="{E1CDCC18-E3F5-45B7-9677-23FEA6C46272}"/>
                </a:ext>
              </a:extLst>
            </p:cNvPr>
            <p:cNvGrpSpPr/>
            <p:nvPr/>
          </p:nvGrpSpPr>
          <p:grpSpPr>
            <a:xfrm>
              <a:off x="9775412" y="1006552"/>
              <a:ext cx="2295843" cy="1518449"/>
              <a:chOff x="9775412" y="1006552"/>
              <a:chExt cx="2295843" cy="1518449"/>
            </a:xfrm>
          </p:grpSpPr>
          <p:sp>
            <p:nvSpPr>
              <p:cNvPr id="42" name="TextBox 41">
                <a:extLst>
                  <a:ext uri="{FF2B5EF4-FFF2-40B4-BE49-F238E27FC236}">
                    <a16:creationId xmlns:a16="http://schemas.microsoft.com/office/drawing/2014/main" id="{E0E13CDF-B55F-4965-974C-8432037EA888}"/>
                  </a:ext>
                </a:extLst>
              </p:cNvPr>
              <p:cNvSpPr txBox="1"/>
              <p:nvPr/>
            </p:nvSpPr>
            <p:spPr>
              <a:xfrm>
                <a:off x="9932409" y="1006552"/>
                <a:ext cx="199665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tx1">
                        <a:lumMod val="65000"/>
                        <a:lumOff val="35000"/>
                      </a:schemeClr>
                    </a:solidFill>
                    <a:effectLst/>
                    <a:uLnTx/>
                    <a:uFillTx/>
                    <a:latin typeface="Open Sans ExtraBold" panose="020B0606030504020204" pitchFamily="34" charset="0"/>
                    <a:ea typeface="Open Sans ExtraBold" panose="020B0606030504020204" pitchFamily="34" charset="0"/>
                    <a:cs typeface="Open Sans ExtraBold" panose="020B0606030504020204" pitchFamily="34" charset="0"/>
                  </a:rPr>
                  <a:t>Making applications</a:t>
                </a:r>
              </a:p>
            </p:txBody>
          </p:sp>
          <p:sp>
            <p:nvSpPr>
              <p:cNvPr id="68" name="Google Shape;168;p19">
                <a:hlinkClick r:id="" action="ppaction://noaction"/>
                <a:extLst>
                  <a:ext uri="{FF2B5EF4-FFF2-40B4-BE49-F238E27FC236}">
                    <a16:creationId xmlns:a16="http://schemas.microsoft.com/office/drawing/2014/main" id="{EED33F42-80F7-4018-B6DF-C87AF682CFD6}"/>
                  </a:ext>
                </a:extLst>
              </p:cNvPr>
              <p:cNvSpPr txBox="1"/>
              <p:nvPr/>
            </p:nvSpPr>
            <p:spPr>
              <a:xfrm>
                <a:off x="9776222" y="1528330"/>
                <a:ext cx="2295033" cy="301598"/>
              </a:xfrm>
              <a:prstGeom prst="rect">
                <a:avLst/>
              </a:prstGeom>
              <a:solidFill>
                <a:srgbClr val="D04744"/>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Post 18 Intentions</a:t>
                </a:r>
                <a:endParaRPr kumimoji="0" sz="1200" b="0" i="0" u="none" strike="noStrike" kern="1200" cap="none" spc="0" normalizeH="0" baseline="0" noProof="0" dirty="0">
                  <a:ln>
                    <a:noFill/>
                  </a:ln>
                  <a:solidFill>
                    <a:prstClr val="black"/>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69" name="Google Shape;169;p19">
                <a:hlinkClick r:id="" action="ppaction://noaction"/>
                <a:extLst>
                  <a:ext uri="{FF2B5EF4-FFF2-40B4-BE49-F238E27FC236}">
                    <a16:creationId xmlns:a16="http://schemas.microsoft.com/office/drawing/2014/main" id="{A91E3624-A56E-4FB1-BFE8-34ED82C74EF9}"/>
                  </a:ext>
                </a:extLst>
              </p:cNvPr>
              <p:cNvSpPr txBox="1"/>
              <p:nvPr/>
            </p:nvSpPr>
            <p:spPr>
              <a:xfrm>
                <a:off x="9775412" y="2223403"/>
                <a:ext cx="2295033" cy="301598"/>
              </a:xfrm>
              <a:prstGeom prst="rect">
                <a:avLst/>
              </a:prstGeom>
              <a:solidFill>
                <a:srgbClr val="E84C51"/>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Applications list </a:t>
                </a:r>
                <a:endParaRPr kumimoji="0" sz="1200" b="0" i="0" u="none" strike="noStrike" kern="1200" cap="none" spc="0" normalizeH="0" baseline="0" noProof="0" dirty="0">
                  <a:ln>
                    <a:noFill/>
                  </a:ln>
                  <a:solidFill>
                    <a:prstClr val="black"/>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70" name="Google Shape;171;p19">
                <a:hlinkClick r:id="" action="ppaction://noaction"/>
                <a:extLst>
                  <a:ext uri="{FF2B5EF4-FFF2-40B4-BE49-F238E27FC236}">
                    <a16:creationId xmlns:a16="http://schemas.microsoft.com/office/drawing/2014/main" id="{A38A6051-18BF-4915-B997-AF512E78889B}"/>
                  </a:ext>
                </a:extLst>
              </p:cNvPr>
              <p:cNvSpPr txBox="1"/>
              <p:nvPr/>
            </p:nvSpPr>
            <p:spPr>
              <a:xfrm>
                <a:off x="9775412" y="1873919"/>
                <a:ext cx="2295033" cy="301598"/>
              </a:xfrm>
              <a:prstGeom prst="rect">
                <a:avLst/>
              </a:prstGeom>
              <a:solidFill>
                <a:srgbClr val="D652B3"/>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Locker</a:t>
                </a:r>
                <a:endParaRPr kumimoji="0" sz="1200" b="0" i="0" u="none" strike="noStrike" kern="1200" cap="none" spc="0" normalizeH="0" baseline="0" noProof="0">
                  <a:ln>
                    <a:noFill/>
                  </a:ln>
                  <a:solidFill>
                    <a:prstClr val="black"/>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grpSp>
        <p:grpSp>
          <p:nvGrpSpPr>
            <p:cNvPr id="4" name="Group 3">
              <a:extLst>
                <a:ext uri="{FF2B5EF4-FFF2-40B4-BE49-F238E27FC236}">
                  <a16:creationId xmlns:a16="http://schemas.microsoft.com/office/drawing/2014/main" id="{742DEED4-6011-4A99-B6F0-08E01DF99104}"/>
                </a:ext>
              </a:extLst>
            </p:cNvPr>
            <p:cNvGrpSpPr/>
            <p:nvPr/>
          </p:nvGrpSpPr>
          <p:grpSpPr>
            <a:xfrm>
              <a:off x="4961852" y="1013673"/>
              <a:ext cx="2313485" cy="4362140"/>
              <a:chOff x="4961852" y="1013673"/>
              <a:chExt cx="2313485" cy="4362140"/>
            </a:xfrm>
          </p:grpSpPr>
          <p:sp>
            <p:nvSpPr>
              <p:cNvPr id="40" name="TextBox 39">
                <a:extLst>
                  <a:ext uri="{FF2B5EF4-FFF2-40B4-BE49-F238E27FC236}">
                    <a16:creationId xmlns:a16="http://schemas.microsoft.com/office/drawing/2014/main" id="{570F4D65-1243-4E97-92EC-28A51A3DDF74}"/>
                  </a:ext>
                </a:extLst>
              </p:cNvPr>
              <p:cNvSpPr txBox="1"/>
              <p:nvPr/>
            </p:nvSpPr>
            <p:spPr>
              <a:xfrm>
                <a:off x="5377990" y="1013673"/>
                <a:ext cx="149834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tx1">
                        <a:lumMod val="65000"/>
                        <a:lumOff val="35000"/>
                      </a:schemeClr>
                    </a:solidFill>
                    <a:effectLst/>
                    <a:uLnTx/>
                    <a:uFillTx/>
                    <a:latin typeface="Open Sans ExtraBold" panose="020B0606030504020204" pitchFamily="34" charset="0"/>
                    <a:ea typeface="Open Sans ExtraBold" panose="020B0606030504020204" pitchFamily="34" charset="0"/>
                    <a:cs typeface="Open Sans ExtraBold" panose="020B0606030504020204" pitchFamily="34" charset="0"/>
                  </a:rPr>
                  <a:t>Searching for opportunities</a:t>
                </a:r>
              </a:p>
            </p:txBody>
          </p:sp>
          <p:sp>
            <p:nvSpPr>
              <p:cNvPr id="57" name="Google Shape;135;p17">
                <a:hlinkClick r:id="" action="ppaction://noaction"/>
                <a:extLst>
                  <a:ext uri="{FF2B5EF4-FFF2-40B4-BE49-F238E27FC236}">
                    <a16:creationId xmlns:a16="http://schemas.microsoft.com/office/drawing/2014/main" id="{C6F093D0-FC69-4EF9-AA03-11CD02A981DF}"/>
                  </a:ext>
                </a:extLst>
              </p:cNvPr>
              <p:cNvSpPr txBox="1"/>
              <p:nvPr/>
            </p:nvSpPr>
            <p:spPr>
              <a:xfrm>
                <a:off x="4962217" y="2939087"/>
                <a:ext cx="2296349" cy="301598"/>
              </a:xfrm>
              <a:prstGeom prst="rect">
                <a:avLst/>
              </a:prstGeom>
              <a:solidFill>
                <a:srgbClr val="F90505"/>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Canadian universities</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endParaRPr>
              </a:p>
            </p:txBody>
          </p:sp>
          <p:sp>
            <p:nvSpPr>
              <p:cNvPr id="58" name="Google Shape;137;p17">
                <a:hlinkClick r:id="" action="ppaction://noaction"/>
                <a:extLst>
                  <a:ext uri="{FF2B5EF4-FFF2-40B4-BE49-F238E27FC236}">
                    <a16:creationId xmlns:a16="http://schemas.microsoft.com/office/drawing/2014/main" id="{94E43BFD-E4CF-40F0-9D43-FA4828C3D102}"/>
                  </a:ext>
                </a:extLst>
              </p:cNvPr>
              <p:cNvSpPr txBox="1"/>
              <p:nvPr/>
            </p:nvSpPr>
            <p:spPr>
              <a:xfrm>
                <a:off x="4978988" y="2580840"/>
                <a:ext cx="2296349" cy="301598"/>
              </a:xfrm>
              <a:prstGeom prst="rect">
                <a:avLst/>
              </a:prstGeom>
              <a:solidFill>
                <a:srgbClr val="007EFA"/>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Oxbridge</a:t>
                </a:r>
                <a:endParaRPr kumimoji="0" sz="1200" b="0" i="0" u="none" strike="noStrike" kern="1200" cap="none" spc="0" normalizeH="0" baseline="0" noProof="0" dirty="0">
                  <a:ln>
                    <a:noFill/>
                  </a:ln>
                  <a:solidFill>
                    <a:prstClr val="black"/>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59" name="Google Shape;139;p17">
                <a:hlinkClick r:id="" action="ppaction://noaction"/>
                <a:extLst>
                  <a:ext uri="{FF2B5EF4-FFF2-40B4-BE49-F238E27FC236}">
                    <a16:creationId xmlns:a16="http://schemas.microsoft.com/office/drawing/2014/main" id="{2A57B561-56D3-4A2B-9B56-A6DC9336AA9C}"/>
                  </a:ext>
                </a:extLst>
              </p:cNvPr>
              <p:cNvSpPr txBox="1"/>
              <p:nvPr/>
            </p:nvSpPr>
            <p:spPr>
              <a:xfrm>
                <a:off x="4978988" y="2228193"/>
                <a:ext cx="2296349" cy="301598"/>
              </a:xfrm>
              <a:prstGeom prst="rect">
                <a:avLst/>
              </a:prstGeom>
              <a:solidFill>
                <a:srgbClr val="6815AD"/>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European universities</a:t>
                </a:r>
                <a:endParaRPr kumimoji="0" sz="1200" b="0" i="0" u="none" strike="noStrike" kern="1200" cap="none" spc="0" normalizeH="0" baseline="0" noProof="0" dirty="0">
                  <a:ln>
                    <a:noFill/>
                  </a:ln>
                  <a:solidFill>
                    <a:prstClr val="black"/>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60" name="Google Shape;141;p17">
                <a:hlinkClick r:id="" action="ppaction://noaction"/>
                <a:extLst>
                  <a:ext uri="{FF2B5EF4-FFF2-40B4-BE49-F238E27FC236}">
                    <a16:creationId xmlns:a16="http://schemas.microsoft.com/office/drawing/2014/main" id="{0215B6D9-4CCE-446A-BED1-3B33CD968B97}"/>
                  </a:ext>
                </a:extLst>
              </p:cNvPr>
              <p:cNvSpPr txBox="1"/>
              <p:nvPr/>
            </p:nvSpPr>
            <p:spPr>
              <a:xfrm>
                <a:off x="4978988" y="1878277"/>
                <a:ext cx="2296349" cy="301598"/>
              </a:xfrm>
              <a:prstGeom prst="rect">
                <a:avLst/>
              </a:prstGeom>
              <a:solidFill>
                <a:srgbClr val="2E65B6"/>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US universities</a:t>
                </a:r>
                <a:endParaRPr kumimoji="0" sz="1200" b="0" i="0" u="none" strike="noStrike" kern="1200" cap="none" spc="0" normalizeH="0" baseline="0" noProof="0" dirty="0">
                  <a:ln>
                    <a:noFill/>
                  </a:ln>
                  <a:solidFill>
                    <a:prstClr val="black"/>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61" name="Google Shape;142;p17">
                <a:hlinkClick r:id="" action="ppaction://noaction"/>
                <a:extLst>
                  <a:ext uri="{FF2B5EF4-FFF2-40B4-BE49-F238E27FC236}">
                    <a16:creationId xmlns:a16="http://schemas.microsoft.com/office/drawing/2014/main" id="{C1D81C07-A0A7-4D1B-859D-3D1BF73E0A07}"/>
                  </a:ext>
                </a:extLst>
              </p:cNvPr>
              <p:cNvSpPr txBox="1"/>
              <p:nvPr/>
            </p:nvSpPr>
            <p:spPr>
              <a:xfrm>
                <a:off x="4978988" y="1528330"/>
                <a:ext cx="2296349" cy="301598"/>
              </a:xfrm>
              <a:prstGeom prst="rect">
                <a:avLst/>
              </a:prstGeom>
              <a:solidFill>
                <a:srgbClr val="C00000"/>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UK universities</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endParaRPr>
              </a:p>
            </p:txBody>
          </p:sp>
          <p:sp>
            <p:nvSpPr>
              <p:cNvPr id="62" name="Google Shape;135;p17">
                <a:hlinkClick r:id="" action="ppaction://noaction"/>
                <a:extLst>
                  <a:ext uri="{FF2B5EF4-FFF2-40B4-BE49-F238E27FC236}">
                    <a16:creationId xmlns:a16="http://schemas.microsoft.com/office/drawing/2014/main" id="{2B27AB77-74F7-4A55-9268-EC86C2E30E2E}"/>
                  </a:ext>
                </a:extLst>
              </p:cNvPr>
              <p:cNvSpPr txBox="1"/>
              <p:nvPr/>
            </p:nvSpPr>
            <p:spPr>
              <a:xfrm>
                <a:off x="4962216" y="3295135"/>
                <a:ext cx="2296349" cy="301598"/>
              </a:xfrm>
              <a:prstGeom prst="rect">
                <a:avLst/>
              </a:prstGeom>
              <a:solidFill>
                <a:srgbClr val="16DD36"/>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Asian universities</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endParaRPr>
              </a:p>
            </p:txBody>
          </p:sp>
          <p:sp>
            <p:nvSpPr>
              <p:cNvPr id="63" name="Google Shape;135;p17">
                <a:hlinkClick r:id="" action="ppaction://noaction"/>
                <a:extLst>
                  <a:ext uri="{FF2B5EF4-FFF2-40B4-BE49-F238E27FC236}">
                    <a16:creationId xmlns:a16="http://schemas.microsoft.com/office/drawing/2014/main" id="{937FD2F0-C78D-46DB-B141-A184FF124D8D}"/>
                  </a:ext>
                </a:extLst>
              </p:cNvPr>
              <p:cNvSpPr txBox="1"/>
              <p:nvPr/>
            </p:nvSpPr>
            <p:spPr>
              <a:xfrm>
                <a:off x="4962216" y="3657162"/>
                <a:ext cx="2296349" cy="301598"/>
              </a:xfrm>
              <a:prstGeom prst="rect">
                <a:avLst/>
              </a:prstGeom>
              <a:solidFill>
                <a:srgbClr val="3C85C2"/>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Australasian universities</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endParaRPr>
              </a:p>
            </p:txBody>
          </p:sp>
          <p:sp>
            <p:nvSpPr>
              <p:cNvPr id="71" name="Google Shape;135;p17">
                <a:hlinkClick r:id="" action="ppaction://noaction"/>
                <a:extLst>
                  <a:ext uri="{FF2B5EF4-FFF2-40B4-BE49-F238E27FC236}">
                    <a16:creationId xmlns:a16="http://schemas.microsoft.com/office/drawing/2014/main" id="{BB299C85-A87A-4A6D-ABB0-BA4DC93C7F95}"/>
                  </a:ext>
                </a:extLst>
              </p:cNvPr>
              <p:cNvSpPr txBox="1"/>
              <p:nvPr/>
            </p:nvSpPr>
            <p:spPr>
              <a:xfrm>
                <a:off x="4961852" y="4721199"/>
                <a:ext cx="2296349" cy="301598"/>
              </a:xfrm>
              <a:prstGeom prst="rect">
                <a:avLst/>
              </a:prstGeom>
              <a:solidFill>
                <a:srgbClr val="B54F0D"/>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Special Opportunities</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endParaRPr>
              </a:p>
            </p:txBody>
          </p:sp>
          <p:sp>
            <p:nvSpPr>
              <p:cNvPr id="78" name="Google Shape;135;p17">
                <a:hlinkClick r:id="" action="ppaction://noaction"/>
                <a:extLst>
                  <a:ext uri="{FF2B5EF4-FFF2-40B4-BE49-F238E27FC236}">
                    <a16:creationId xmlns:a16="http://schemas.microsoft.com/office/drawing/2014/main" id="{26BBF704-1B29-4CBE-9932-A523B65AA524}"/>
                  </a:ext>
                </a:extLst>
              </p:cNvPr>
              <p:cNvSpPr txBox="1"/>
              <p:nvPr/>
            </p:nvSpPr>
            <p:spPr>
              <a:xfrm>
                <a:off x="4962215" y="4019189"/>
                <a:ext cx="2296349" cy="276522"/>
              </a:xfrm>
              <a:prstGeom prst="rect">
                <a:avLst/>
              </a:prstGeom>
              <a:solidFill>
                <a:srgbClr val="755B99"/>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err="1">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MidEast</a:t>
                </a: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 and Africa unis</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endParaRPr>
              </a:p>
            </p:txBody>
          </p:sp>
          <p:sp>
            <p:nvSpPr>
              <p:cNvPr id="79" name="Google Shape;135;p17">
                <a:hlinkClick r:id="" action="ppaction://noaction"/>
                <a:extLst>
                  <a:ext uri="{FF2B5EF4-FFF2-40B4-BE49-F238E27FC236}">
                    <a16:creationId xmlns:a16="http://schemas.microsoft.com/office/drawing/2014/main" id="{3530C09C-76C2-4FD4-812F-0A07C5DD257B}"/>
                  </a:ext>
                </a:extLst>
              </p:cNvPr>
              <p:cNvSpPr txBox="1"/>
              <p:nvPr/>
            </p:nvSpPr>
            <p:spPr>
              <a:xfrm>
                <a:off x="4961852" y="4368183"/>
                <a:ext cx="2296349" cy="301598"/>
              </a:xfrm>
              <a:prstGeom prst="rect">
                <a:avLst/>
              </a:prstGeom>
              <a:solidFill>
                <a:srgbClr val="346535"/>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Irish universities</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endParaRPr>
              </a:p>
            </p:txBody>
          </p:sp>
          <p:sp>
            <p:nvSpPr>
              <p:cNvPr id="80" name="Google Shape;135;p17">
                <a:hlinkClick r:id="" action="ppaction://noaction"/>
                <a:extLst>
                  <a:ext uri="{FF2B5EF4-FFF2-40B4-BE49-F238E27FC236}">
                    <a16:creationId xmlns:a16="http://schemas.microsoft.com/office/drawing/2014/main" id="{4799A965-5B3D-473A-8BA9-6676FDB47138}"/>
                  </a:ext>
                </a:extLst>
              </p:cNvPr>
              <p:cNvSpPr txBox="1"/>
              <p:nvPr/>
            </p:nvSpPr>
            <p:spPr>
              <a:xfrm>
                <a:off x="4961853" y="5074215"/>
                <a:ext cx="2296349" cy="301598"/>
              </a:xfrm>
              <a:prstGeom prst="rect">
                <a:avLst/>
              </a:prstGeom>
              <a:solidFill>
                <a:srgbClr val="0B434A"/>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Events</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endParaRPr>
              </a:p>
            </p:txBody>
          </p:sp>
        </p:grpSp>
        <p:grpSp>
          <p:nvGrpSpPr>
            <p:cNvPr id="5" name="Group 4">
              <a:extLst>
                <a:ext uri="{FF2B5EF4-FFF2-40B4-BE49-F238E27FC236}">
                  <a16:creationId xmlns:a16="http://schemas.microsoft.com/office/drawing/2014/main" id="{2E2842F8-7711-47BA-9B66-8ABCAB4559D5}"/>
                </a:ext>
              </a:extLst>
            </p:cNvPr>
            <p:cNvGrpSpPr/>
            <p:nvPr/>
          </p:nvGrpSpPr>
          <p:grpSpPr>
            <a:xfrm>
              <a:off x="7367696" y="920552"/>
              <a:ext cx="2295033" cy="3559414"/>
              <a:chOff x="7352952" y="920552"/>
              <a:chExt cx="2295033" cy="3559414"/>
            </a:xfrm>
          </p:grpSpPr>
          <p:sp>
            <p:nvSpPr>
              <p:cNvPr id="41" name="TextBox 40">
                <a:extLst>
                  <a:ext uri="{FF2B5EF4-FFF2-40B4-BE49-F238E27FC236}">
                    <a16:creationId xmlns:a16="http://schemas.microsoft.com/office/drawing/2014/main" id="{EF982F5A-5DEF-4039-90A6-AF8AEC554C80}"/>
                  </a:ext>
                </a:extLst>
              </p:cNvPr>
              <p:cNvSpPr txBox="1"/>
              <p:nvPr/>
            </p:nvSpPr>
            <p:spPr>
              <a:xfrm>
                <a:off x="7592629" y="920552"/>
                <a:ext cx="181567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tx1">
                        <a:lumMod val="65000"/>
                        <a:lumOff val="35000"/>
                      </a:schemeClr>
                    </a:solidFill>
                    <a:effectLst/>
                    <a:uLnTx/>
                    <a:uFillTx/>
                    <a:latin typeface="Open Sans ExtraBold" panose="020B0606030504020204" pitchFamily="34" charset="0"/>
                    <a:ea typeface="Open Sans ExtraBold" panose="020B0606030504020204" pitchFamily="34" charset="0"/>
                    <a:cs typeface="Open Sans ExtraBold" panose="020B0606030504020204" pitchFamily="34" charset="0"/>
                  </a:rPr>
                  <a:t>Drafting application materials</a:t>
                </a:r>
              </a:p>
            </p:txBody>
          </p:sp>
          <p:sp>
            <p:nvSpPr>
              <p:cNvPr id="64" name="Google Shape;153;p18">
                <a:hlinkClick r:id="" action="ppaction://noaction"/>
                <a:extLst>
                  <a:ext uri="{FF2B5EF4-FFF2-40B4-BE49-F238E27FC236}">
                    <a16:creationId xmlns:a16="http://schemas.microsoft.com/office/drawing/2014/main" id="{7D255E8D-8C4E-4E6A-8A3F-AFB0BD3BB1B1}"/>
                  </a:ext>
                </a:extLst>
              </p:cNvPr>
              <p:cNvSpPr txBox="1"/>
              <p:nvPr/>
            </p:nvSpPr>
            <p:spPr>
              <a:xfrm>
                <a:off x="7352952" y="1881518"/>
                <a:ext cx="2295033" cy="301598"/>
              </a:xfrm>
              <a:prstGeom prst="rect">
                <a:avLst/>
              </a:prstGeom>
              <a:solidFill>
                <a:srgbClr val="9F8A42"/>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Classes</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endParaRPr>
              </a:p>
            </p:txBody>
          </p:sp>
          <p:sp>
            <p:nvSpPr>
              <p:cNvPr id="65" name="Google Shape;154;p18">
                <a:hlinkClick r:id="" action="ppaction://noaction"/>
                <a:extLst>
                  <a:ext uri="{FF2B5EF4-FFF2-40B4-BE49-F238E27FC236}">
                    <a16:creationId xmlns:a16="http://schemas.microsoft.com/office/drawing/2014/main" id="{E333B7E9-3CB8-492B-9376-4D94FDD6D195}"/>
                  </a:ext>
                </a:extLst>
              </p:cNvPr>
              <p:cNvSpPr txBox="1"/>
              <p:nvPr/>
            </p:nvSpPr>
            <p:spPr>
              <a:xfrm>
                <a:off x="7352952" y="1528330"/>
                <a:ext cx="2295033" cy="301598"/>
              </a:xfrm>
              <a:prstGeom prst="rect">
                <a:avLst/>
              </a:prstGeom>
              <a:solidFill>
                <a:srgbClr val="D95459"/>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UK Personal Statement</a:t>
                </a:r>
                <a:endParaRPr kumimoji="0" sz="1200" b="0" i="0" u="none" strike="noStrike" kern="1200" cap="none" spc="0" normalizeH="0" baseline="0" noProof="0" dirty="0">
                  <a:ln>
                    <a:noFill/>
                  </a:ln>
                  <a:solidFill>
                    <a:prstClr val="black"/>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66" name="Google Shape;155;p18">
                <a:hlinkClick r:id="" action="ppaction://noaction"/>
                <a:extLst>
                  <a:ext uri="{FF2B5EF4-FFF2-40B4-BE49-F238E27FC236}">
                    <a16:creationId xmlns:a16="http://schemas.microsoft.com/office/drawing/2014/main" id="{E5693787-77AB-40A8-B3D7-DE2B7291D472}"/>
                  </a:ext>
                </a:extLst>
              </p:cNvPr>
              <p:cNvSpPr txBox="1"/>
              <p:nvPr/>
            </p:nvSpPr>
            <p:spPr>
              <a:xfrm>
                <a:off x="7352952" y="2228193"/>
                <a:ext cx="2295033" cy="301598"/>
              </a:xfrm>
              <a:prstGeom prst="rect">
                <a:avLst/>
              </a:prstGeom>
              <a:solidFill>
                <a:srgbClr val="7030A0"/>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Subject References</a:t>
                </a:r>
                <a:endParaRPr kumimoji="0" sz="1200" b="0" i="0" u="none" strike="noStrike" kern="1200" cap="none" spc="0" normalizeH="0" baseline="0" noProof="0" dirty="0">
                  <a:ln>
                    <a:noFill/>
                  </a:ln>
                  <a:solidFill>
                    <a:prstClr val="black"/>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67" name="Google Shape;156;p18">
                <a:hlinkClick r:id="" action="ppaction://noaction"/>
                <a:extLst>
                  <a:ext uri="{FF2B5EF4-FFF2-40B4-BE49-F238E27FC236}">
                    <a16:creationId xmlns:a16="http://schemas.microsoft.com/office/drawing/2014/main" id="{E6501FE2-1EEA-45D2-99A1-E685F46BFD23}"/>
                  </a:ext>
                </a:extLst>
              </p:cNvPr>
              <p:cNvSpPr txBox="1"/>
              <p:nvPr/>
            </p:nvSpPr>
            <p:spPr>
              <a:xfrm>
                <a:off x="7352952" y="2580840"/>
                <a:ext cx="2295033" cy="301598"/>
              </a:xfrm>
              <a:prstGeom prst="rect">
                <a:avLst/>
              </a:prstGeom>
              <a:solidFill>
                <a:srgbClr val="558465"/>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CV / Resumé</a:t>
                </a:r>
              </a:p>
            </p:txBody>
          </p:sp>
          <p:sp>
            <p:nvSpPr>
              <p:cNvPr id="81" name="Google Shape;153;p18">
                <a:hlinkClick r:id="" action="ppaction://noaction"/>
                <a:extLst>
                  <a:ext uri="{FF2B5EF4-FFF2-40B4-BE49-F238E27FC236}">
                    <a16:creationId xmlns:a16="http://schemas.microsoft.com/office/drawing/2014/main" id="{5BC68E76-9615-4780-90C0-1195A4A5FB18}"/>
                  </a:ext>
                </a:extLst>
              </p:cNvPr>
              <p:cNvSpPr txBox="1"/>
              <p:nvPr/>
            </p:nvSpPr>
            <p:spPr>
              <a:xfrm>
                <a:off x="7352952" y="3284208"/>
                <a:ext cx="2295033" cy="301598"/>
              </a:xfrm>
              <a:prstGeom prst="rect">
                <a:avLst/>
              </a:prstGeom>
              <a:solidFill>
                <a:srgbClr val="BE54D9"/>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Common App Essay</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endParaRPr>
              </a:p>
            </p:txBody>
          </p:sp>
          <p:sp>
            <p:nvSpPr>
              <p:cNvPr id="82" name="Google Shape;154;p18">
                <a:hlinkClick r:id="" action="ppaction://noaction"/>
                <a:extLst>
                  <a:ext uri="{FF2B5EF4-FFF2-40B4-BE49-F238E27FC236}">
                    <a16:creationId xmlns:a16="http://schemas.microsoft.com/office/drawing/2014/main" id="{245EFC92-077C-495C-AA15-CAC00A289A39}"/>
                  </a:ext>
                </a:extLst>
              </p:cNvPr>
              <p:cNvSpPr txBox="1"/>
              <p:nvPr/>
            </p:nvSpPr>
            <p:spPr>
              <a:xfrm>
                <a:off x="7352952" y="2932524"/>
                <a:ext cx="2295033" cy="301598"/>
              </a:xfrm>
              <a:prstGeom prst="rect">
                <a:avLst/>
              </a:prstGeom>
              <a:solidFill>
                <a:srgbClr val="C6590F"/>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Writing tool</a:t>
                </a:r>
                <a:endParaRPr kumimoji="0" sz="1200" b="0" i="0" u="none" strike="noStrike" kern="1200" cap="none" spc="0" normalizeH="0" baseline="0" noProof="0" dirty="0">
                  <a:ln>
                    <a:noFill/>
                  </a:ln>
                  <a:solidFill>
                    <a:prstClr val="black"/>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83" name="Google Shape;155;p18">
                <a:hlinkClick r:id="" action="ppaction://noaction"/>
                <a:extLst>
                  <a:ext uri="{FF2B5EF4-FFF2-40B4-BE49-F238E27FC236}">
                    <a16:creationId xmlns:a16="http://schemas.microsoft.com/office/drawing/2014/main" id="{A341117C-B154-46CB-B9C6-BB36C8B6000F}"/>
                  </a:ext>
                </a:extLst>
              </p:cNvPr>
              <p:cNvSpPr txBox="1"/>
              <p:nvPr/>
            </p:nvSpPr>
            <p:spPr>
              <a:xfrm>
                <a:off x="7352952" y="3639160"/>
                <a:ext cx="2295033" cy="301598"/>
              </a:xfrm>
              <a:prstGeom prst="rect">
                <a:avLst/>
              </a:prstGeom>
              <a:solidFill>
                <a:srgbClr val="3FC9AD"/>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US recommenders</a:t>
                </a:r>
                <a:endParaRPr kumimoji="0" sz="1200" b="0" i="0" u="none" strike="noStrike" kern="1200" cap="none" spc="0" normalizeH="0" baseline="0" noProof="0" dirty="0">
                  <a:ln>
                    <a:noFill/>
                  </a:ln>
                  <a:solidFill>
                    <a:prstClr val="black"/>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84" name="Google Shape;156;p18">
                <a:hlinkClick r:id="" action="ppaction://noaction"/>
                <a:extLst>
                  <a:ext uri="{FF2B5EF4-FFF2-40B4-BE49-F238E27FC236}">
                    <a16:creationId xmlns:a16="http://schemas.microsoft.com/office/drawing/2014/main" id="{0F52CC9F-B670-49E6-8282-AEDA009925A2}"/>
                  </a:ext>
                </a:extLst>
              </p:cNvPr>
              <p:cNvSpPr txBox="1"/>
              <p:nvPr/>
            </p:nvSpPr>
            <p:spPr>
              <a:xfrm>
                <a:off x="7352952" y="3994111"/>
                <a:ext cx="2295033" cy="485855"/>
              </a:xfrm>
              <a:prstGeom prst="rect">
                <a:avLst/>
              </a:prstGeom>
              <a:solidFill>
                <a:srgbClr val="FF0280"/>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sym typeface="Calibri"/>
                  </a:rPr>
                  <a:t>Notes for Reference writers</a:t>
                </a:r>
                <a:endParaRPr kumimoji="0" sz="1200" b="0" i="0" u="none" strike="noStrike" kern="1200" cap="none" spc="0" normalizeH="0" baseline="0" noProof="0" dirty="0">
                  <a:ln>
                    <a:noFill/>
                  </a:ln>
                  <a:solidFill>
                    <a:prstClr val="black"/>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grpSp>
        <p:grpSp>
          <p:nvGrpSpPr>
            <p:cNvPr id="2" name="Group 1">
              <a:extLst>
                <a:ext uri="{FF2B5EF4-FFF2-40B4-BE49-F238E27FC236}">
                  <a16:creationId xmlns:a16="http://schemas.microsoft.com/office/drawing/2014/main" id="{E9D8DD82-4102-4F26-9F43-A3824407A988}"/>
                </a:ext>
              </a:extLst>
            </p:cNvPr>
            <p:cNvGrpSpPr/>
            <p:nvPr/>
          </p:nvGrpSpPr>
          <p:grpSpPr>
            <a:xfrm>
              <a:off x="179294" y="1106494"/>
              <a:ext cx="2299619" cy="2479312"/>
              <a:chOff x="179294" y="1106494"/>
              <a:chExt cx="2299619" cy="2479312"/>
            </a:xfrm>
          </p:grpSpPr>
          <p:sp>
            <p:nvSpPr>
              <p:cNvPr id="38" name="TextBox 37">
                <a:extLst>
                  <a:ext uri="{FF2B5EF4-FFF2-40B4-BE49-F238E27FC236}">
                    <a16:creationId xmlns:a16="http://schemas.microsoft.com/office/drawing/2014/main" id="{EEA67ED8-9011-4B39-8C3D-8022EE4A609B}"/>
                  </a:ext>
                </a:extLst>
              </p:cNvPr>
              <p:cNvSpPr txBox="1"/>
              <p:nvPr/>
            </p:nvSpPr>
            <p:spPr>
              <a:xfrm>
                <a:off x="287712" y="1106494"/>
                <a:ext cx="207819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tx1">
                        <a:lumMod val="65000"/>
                        <a:lumOff val="35000"/>
                      </a:schemeClr>
                    </a:solidFill>
                    <a:effectLst/>
                    <a:uLnTx/>
                    <a:uFillTx/>
                    <a:latin typeface="Open Sans ExtraBold" panose="020B0606030504020204" pitchFamily="34" charset="0"/>
                    <a:ea typeface="Open Sans ExtraBold" panose="020B0606030504020204" pitchFamily="34" charset="0"/>
                    <a:cs typeface="Open Sans ExtraBold" panose="020B0606030504020204" pitchFamily="34" charset="0"/>
                  </a:rPr>
                  <a:t>Exploring pathways</a:t>
                </a:r>
              </a:p>
            </p:txBody>
          </p:sp>
          <p:sp>
            <p:nvSpPr>
              <p:cNvPr id="43" name="Google Shape;106;p15">
                <a:hlinkClick r:id="" action="ppaction://noaction"/>
                <a:extLst>
                  <a:ext uri="{FF2B5EF4-FFF2-40B4-BE49-F238E27FC236}">
                    <a16:creationId xmlns:a16="http://schemas.microsoft.com/office/drawing/2014/main" id="{A39473DA-6961-46F9-9C74-5A768000B921}"/>
                  </a:ext>
                </a:extLst>
              </p:cNvPr>
              <p:cNvSpPr txBox="1"/>
              <p:nvPr/>
            </p:nvSpPr>
            <p:spPr>
              <a:xfrm>
                <a:off x="183880" y="1528330"/>
                <a:ext cx="2295033" cy="301598"/>
              </a:xfrm>
              <a:prstGeom prst="rect">
                <a:avLst/>
              </a:prstGeom>
              <a:solidFill>
                <a:srgbClr val="C89801"/>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
                      <a:noFill/>
                    </a:uFill>
                    <a:latin typeface="Open Sans Light" panose="020B0606030504020204" pitchFamily="34" charset="0"/>
                    <a:ea typeface="Open Sans Light" panose="020B0606030504020204" pitchFamily="34" charset="0"/>
                    <a:cs typeface="Open Sans Light" panose="020B0606030504020204" pitchFamily="34" charset="0"/>
                    <a:sym typeface="Calibri"/>
                  </a:rPr>
                  <a:t>Careers library</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44" name="Google Shape;110;p15">
                <a:hlinkClick r:id="" action="ppaction://noaction"/>
                <a:extLst>
                  <a:ext uri="{FF2B5EF4-FFF2-40B4-BE49-F238E27FC236}">
                    <a16:creationId xmlns:a16="http://schemas.microsoft.com/office/drawing/2014/main" id="{FC468598-8D38-4462-9909-3178B70B7FBC}"/>
                  </a:ext>
                </a:extLst>
              </p:cNvPr>
              <p:cNvSpPr txBox="1"/>
              <p:nvPr/>
            </p:nvSpPr>
            <p:spPr>
              <a:xfrm>
                <a:off x="183880" y="1881518"/>
                <a:ext cx="2295033" cy="301598"/>
              </a:xfrm>
              <a:prstGeom prst="rect">
                <a:avLst/>
              </a:prstGeom>
              <a:solidFill>
                <a:srgbClr val="7030A0"/>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
                      <a:noFill/>
                    </a:uFill>
                    <a:latin typeface="Open Sans Light" panose="020B0606030504020204" pitchFamily="34" charset="0"/>
                    <a:ea typeface="Open Sans Light" panose="020B0606030504020204" pitchFamily="34" charset="0"/>
                    <a:cs typeface="Open Sans Light" panose="020B0606030504020204" pitchFamily="34" charset="0"/>
                    <a:sym typeface="Calibri"/>
                  </a:rPr>
                  <a:t>Subjects library</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52" name="Google Shape;107;p15">
                <a:hlinkClick r:id="" action="ppaction://noaction"/>
                <a:extLst>
                  <a:ext uri="{FF2B5EF4-FFF2-40B4-BE49-F238E27FC236}">
                    <a16:creationId xmlns:a16="http://schemas.microsoft.com/office/drawing/2014/main" id="{CF0CAA5C-89F3-4E34-B3DC-654E7239A674}"/>
                  </a:ext>
                </a:extLst>
              </p:cNvPr>
              <p:cNvSpPr txBox="1"/>
              <p:nvPr/>
            </p:nvSpPr>
            <p:spPr>
              <a:xfrm>
                <a:off x="179294" y="2234706"/>
                <a:ext cx="2295033" cy="301598"/>
              </a:xfrm>
              <a:prstGeom prst="rect">
                <a:avLst/>
              </a:prstGeom>
              <a:solidFill>
                <a:srgbClr val="A03030"/>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
                      <a:noFill/>
                    </a:uFill>
                    <a:latin typeface="Open Sans Light" panose="020B0606030504020204" pitchFamily="34" charset="0"/>
                    <a:ea typeface="Open Sans Light" panose="020B0606030504020204" pitchFamily="34" charset="0"/>
                    <a:cs typeface="Open Sans Light" panose="020B0606030504020204" pitchFamily="34" charset="0"/>
                    <a:sym typeface="Calibri"/>
                  </a:rPr>
                  <a:t>Know-how library</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53" name="Google Shape;108;p15">
                <a:hlinkClick r:id="" action="ppaction://noaction"/>
                <a:extLst>
                  <a:ext uri="{FF2B5EF4-FFF2-40B4-BE49-F238E27FC236}">
                    <a16:creationId xmlns:a16="http://schemas.microsoft.com/office/drawing/2014/main" id="{E7103C16-8180-4BBD-94FD-4E9FCA64C5B8}"/>
                  </a:ext>
                </a:extLst>
              </p:cNvPr>
              <p:cNvSpPr txBox="1"/>
              <p:nvPr/>
            </p:nvSpPr>
            <p:spPr>
              <a:xfrm>
                <a:off x="179294" y="2587894"/>
                <a:ext cx="2295033" cy="301598"/>
              </a:xfrm>
              <a:prstGeom prst="rect">
                <a:avLst/>
              </a:prstGeom>
              <a:solidFill>
                <a:srgbClr val="4BC7C8"/>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
                      <a:noFill/>
                    </a:uFill>
                    <a:latin typeface="Open Sans Light" panose="020B0606030504020204" pitchFamily="34" charset="0"/>
                    <a:ea typeface="Open Sans Light" panose="020B0606030504020204" pitchFamily="34" charset="0"/>
                    <a:cs typeface="Open Sans Light" panose="020B0606030504020204" pitchFamily="34" charset="0"/>
                    <a:sym typeface="Calibri"/>
                  </a:rPr>
                  <a:t>MOOC</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77" name="Google Shape;108;p15">
                <a:hlinkClick r:id="" action="ppaction://noaction"/>
                <a:extLst>
                  <a:ext uri="{FF2B5EF4-FFF2-40B4-BE49-F238E27FC236}">
                    <a16:creationId xmlns:a16="http://schemas.microsoft.com/office/drawing/2014/main" id="{5D5F15F8-C4CD-4E25-8C15-C6B118F266C4}"/>
                  </a:ext>
                </a:extLst>
              </p:cNvPr>
              <p:cNvSpPr txBox="1"/>
              <p:nvPr/>
            </p:nvSpPr>
            <p:spPr>
              <a:xfrm>
                <a:off x="179294" y="2932524"/>
                <a:ext cx="2295032" cy="301598"/>
              </a:xfrm>
              <a:prstGeom prst="rect">
                <a:avLst/>
              </a:prstGeom>
              <a:solidFill>
                <a:srgbClr val="FF7901"/>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
                      <a:noFill/>
                    </a:uFill>
                    <a:latin typeface="Open Sans Light" panose="020B0606030504020204" pitchFamily="34" charset="0"/>
                    <a:ea typeface="Open Sans Light" panose="020B0606030504020204" pitchFamily="34" charset="0"/>
                    <a:cs typeface="Open Sans Light" panose="020B0606030504020204" pitchFamily="34" charset="0"/>
                    <a:sym typeface="Calibri"/>
                  </a:rPr>
                  <a:t>Webinars</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87" name="Google Shape;108;p15">
                <a:hlinkClick r:id="" action="ppaction://noaction"/>
                <a:extLst>
                  <a:ext uri="{FF2B5EF4-FFF2-40B4-BE49-F238E27FC236}">
                    <a16:creationId xmlns:a16="http://schemas.microsoft.com/office/drawing/2014/main" id="{CA200170-B2B8-438E-8E13-4301F98F162E}"/>
                  </a:ext>
                </a:extLst>
              </p:cNvPr>
              <p:cNvSpPr txBox="1"/>
              <p:nvPr/>
            </p:nvSpPr>
            <p:spPr>
              <a:xfrm>
                <a:off x="179294" y="3284208"/>
                <a:ext cx="2295032" cy="301598"/>
              </a:xfrm>
              <a:prstGeom prst="rect">
                <a:avLst/>
              </a:prstGeom>
              <a:solidFill>
                <a:srgbClr val="17A0FF"/>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
                      <a:noFill/>
                    </a:uFill>
                    <a:latin typeface="Open Sans Light" panose="020B0606030504020204" pitchFamily="34" charset="0"/>
                    <a:ea typeface="Open Sans Light" panose="020B0606030504020204" pitchFamily="34" charset="0"/>
                    <a:cs typeface="Open Sans Light" panose="020B0606030504020204" pitchFamily="34" charset="0"/>
                    <a:sym typeface="Calibri"/>
                  </a:rPr>
                  <a:t>Read, Watch, Listen</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grpSp>
      </p:grpSp>
      <p:sp>
        <p:nvSpPr>
          <p:cNvPr id="10" name="TextBox 9">
            <a:extLst>
              <a:ext uri="{FF2B5EF4-FFF2-40B4-BE49-F238E27FC236}">
                <a16:creationId xmlns:a16="http://schemas.microsoft.com/office/drawing/2014/main" id="{8DF12CA7-282B-07EE-9787-78F97D253D8F}"/>
              </a:ext>
            </a:extLst>
          </p:cNvPr>
          <p:cNvSpPr txBox="1"/>
          <p:nvPr/>
        </p:nvSpPr>
        <p:spPr>
          <a:xfrm>
            <a:off x="640589" y="1427127"/>
            <a:ext cx="80899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tx1">
                    <a:lumMod val="65000"/>
                    <a:lumOff val="35000"/>
                  </a:schemeClr>
                </a:solidFill>
                <a:effectLst/>
                <a:uLnTx/>
                <a:uFillTx/>
                <a:latin typeface="Open Sans ExtraBold" panose="020B0606030504020204" pitchFamily="34" charset="0"/>
                <a:ea typeface="Open Sans ExtraBold" panose="020B0606030504020204" pitchFamily="34" charset="0"/>
                <a:cs typeface="Open Sans ExtraBold" panose="020B0606030504020204" pitchFamily="34" charset="0"/>
              </a:rPr>
              <a:t>Quizzes</a:t>
            </a:r>
          </a:p>
        </p:txBody>
      </p:sp>
      <p:sp>
        <p:nvSpPr>
          <p:cNvPr id="11" name="Google Shape;108;p15">
            <a:hlinkClick r:id="" action="ppaction://noaction"/>
            <a:extLst>
              <a:ext uri="{FF2B5EF4-FFF2-40B4-BE49-F238E27FC236}">
                <a16:creationId xmlns:a16="http://schemas.microsoft.com/office/drawing/2014/main" id="{08158E6C-7CFC-5E0B-2915-3D1E6B8D1DAA}"/>
              </a:ext>
            </a:extLst>
          </p:cNvPr>
          <p:cNvSpPr txBox="1"/>
          <p:nvPr/>
        </p:nvSpPr>
        <p:spPr>
          <a:xfrm>
            <a:off x="85540" y="2193288"/>
            <a:ext cx="1919461" cy="301598"/>
          </a:xfrm>
          <a:prstGeom prst="rect">
            <a:avLst/>
          </a:prstGeom>
          <a:solidFill>
            <a:srgbClr val="D239A5"/>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
                  <a:noFill/>
                </a:uFill>
                <a:latin typeface="Open Sans Light" panose="020B0606030504020204" pitchFamily="34" charset="0"/>
                <a:ea typeface="Open Sans Light" panose="020B0606030504020204" pitchFamily="34" charset="0"/>
                <a:cs typeface="Open Sans Light" panose="020B0606030504020204" pitchFamily="34" charset="0"/>
                <a:sym typeface="Calibri"/>
              </a:rPr>
              <a:t>Personality profile</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12" name="Google Shape;108;p15">
            <a:hlinkClick r:id="" action="ppaction://noaction"/>
            <a:extLst>
              <a:ext uri="{FF2B5EF4-FFF2-40B4-BE49-F238E27FC236}">
                <a16:creationId xmlns:a16="http://schemas.microsoft.com/office/drawing/2014/main" id="{BE6BB574-9AA2-F747-B461-C74BD67BC3D1}"/>
              </a:ext>
            </a:extLst>
          </p:cNvPr>
          <p:cNvSpPr txBox="1"/>
          <p:nvPr/>
        </p:nvSpPr>
        <p:spPr>
          <a:xfrm>
            <a:off x="85541" y="1844922"/>
            <a:ext cx="1919461" cy="301598"/>
          </a:xfrm>
          <a:prstGeom prst="rect">
            <a:avLst/>
          </a:prstGeom>
          <a:solidFill>
            <a:srgbClr val="2F75B5"/>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
                  <a:noFill/>
                </a:uFill>
                <a:latin typeface="Open Sans Light" panose="020B0606030504020204" pitchFamily="34" charset="0"/>
                <a:ea typeface="Open Sans Light" panose="020B0606030504020204" pitchFamily="34" charset="0"/>
                <a:cs typeface="Open Sans Light" panose="020B0606030504020204" pitchFamily="34" charset="0"/>
                <a:sym typeface="Calibri"/>
              </a:rPr>
              <a:t>Interests profile</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13" name="Google Shape;108;p15">
            <a:hlinkClick r:id="" action="ppaction://noaction"/>
            <a:extLst>
              <a:ext uri="{FF2B5EF4-FFF2-40B4-BE49-F238E27FC236}">
                <a16:creationId xmlns:a16="http://schemas.microsoft.com/office/drawing/2014/main" id="{B75FFE0C-96F8-9B56-3C90-B70C7458B47A}"/>
              </a:ext>
            </a:extLst>
          </p:cNvPr>
          <p:cNvSpPr txBox="1"/>
          <p:nvPr/>
        </p:nvSpPr>
        <p:spPr>
          <a:xfrm>
            <a:off x="85540" y="2561793"/>
            <a:ext cx="1919461" cy="497533"/>
          </a:xfrm>
          <a:prstGeom prst="rect">
            <a:avLst/>
          </a:prstGeom>
          <a:solidFill>
            <a:srgbClr val="2F5496"/>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
                  <a:noFill/>
                </a:uFill>
                <a:latin typeface="Open Sans Light" panose="020B0606030504020204" pitchFamily="34" charset="0"/>
                <a:ea typeface="Open Sans Light" panose="020B0606030504020204" pitchFamily="34" charset="0"/>
                <a:cs typeface="Open Sans Light" panose="020B0606030504020204" pitchFamily="34" charset="0"/>
                <a:sym typeface="Calibri"/>
              </a:rPr>
              <a:t>Work environments profile</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14" name="Google Shape;108;p15">
            <a:hlinkClick r:id="" action="ppaction://noaction"/>
            <a:extLst>
              <a:ext uri="{FF2B5EF4-FFF2-40B4-BE49-F238E27FC236}">
                <a16:creationId xmlns:a16="http://schemas.microsoft.com/office/drawing/2014/main" id="{EEB38C31-706B-B8A7-0A68-FE7E8CECCCC8}"/>
              </a:ext>
            </a:extLst>
          </p:cNvPr>
          <p:cNvSpPr txBox="1"/>
          <p:nvPr/>
        </p:nvSpPr>
        <p:spPr>
          <a:xfrm>
            <a:off x="85354" y="3127402"/>
            <a:ext cx="1919461" cy="301598"/>
          </a:xfrm>
          <a:prstGeom prst="rect">
            <a:avLst/>
          </a:prstGeom>
          <a:solidFill>
            <a:srgbClr val="A83081"/>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
                  <a:noFill/>
                </a:uFill>
                <a:latin typeface="Open Sans Light" panose="020B0606030504020204" pitchFamily="34" charset="0"/>
                <a:ea typeface="Open Sans Light" panose="020B0606030504020204" pitchFamily="34" charset="0"/>
                <a:cs typeface="Open Sans Light" panose="020B0606030504020204" pitchFamily="34" charset="0"/>
                <a:sym typeface="Calibri"/>
              </a:rPr>
              <a:t>Skills profile</a:t>
            </a:r>
          </a:p>
        </p:txBody>
      </p:sp>
      <p:pic>
        <p:nvPicPr>
          <p:cNvPr id="51" name="Picture 2" descr="Whitburn Church of England Academy">
            <a:extLst>
              <a:ext uri="{FF2B5EF4-FFF2-40B4-BE49-F238E27FC236}">
                <a16:creationId xmlns:a16="http://schemas.microsoft.com/office/drawing/2014/main" id="{9228443D-0907-4C8B-AFD2-D1B4A286AC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219456"/>
            <a:ext cx="1179575" cy="120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2554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B48EEA1-0945-4BDE-A159-19AD7142B123}"/>
              </a:ext>
            </a:extLst>
          </p:cNvPr>
          <p:cNvSpPr txBox="1"/>
          <p:nvPr/>
        </p:nvSpPr>
        <p:spPr>
          <a:xfrm>
            <a:off x="-348998" y="420845"/>
            <a:ext cx="889542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dirty="0">
                <a:ln>
                  <a:noFill/>
                </a:ln>
                <a:solidFill>
                  <a:srgbClr val="00B0F0"/>
                </a:solidFill>
                <a:effectLst/>
                <a:uLnTx/>
                <a:uFillTx/>
                <a:latin typeface="Open Sans ExtraBold" panose="020B0606030504020204"/>
                <a:ea typeface="+mn-ea"/>
                <a:cs typeface="+mn-cs"/>
              </a:rPr>
              <a:t>Quizzes</a:t>
            </a:r>
          </a:p>
        </p:txBody>
      </p:sp>
      <p:sp>
        <p:nvSpPr>
          <p:cNvPr id="6" name="TextBox 5">
            <a:extLst>
              <a:ext uri="{FF2B5EF4-FFF2-40B4-BE49-F238E27FC236}">
                <a16:creationId xmlns:a16="http://schemas.microsoft.com/office/drawing/2014/main" id="{7A852B6D-BB45-4637-A8C6-AD1FFFCF22D9}"/>
              </a:ext>
            </a:extLst>
          </p:cNvPr>
          <p:cNvSpPr txBox="1"/>
          <p:nvPr/>
        </p:nvSpPr>
        <p:spPr>
          <a:xfrm>
            <a:off x="775954" y="2102650"/>
            <a:ext cx="4900452" cy="3085204"/>
          </a:xfrm>
          <a:prstGeom prst="rect">
            <a:avLst/>
          </a:prstGeom>
          <a:noFill/>
        </p:spPr>
        <p:txBody>
          <a:bodyPr wrap="square" rtlCol="0">
            <a:spAutoFit/>
          </a:bodyPr>
          <a:lstStyle/>
          <a:p>
            <a:pPr marL="0" marR="0" lvl="0" indent="0" defTabSz="914400" rtl="0" eaLnBrk="1" fontAlgn="auto" latinLnBrk="0" hangingPunct="1">
              <a:lnSpc>
                <a:spcPct val="150000"/>
              </a:lnSpc>
              <a:spcBef>
                <a:spcPts val="0"/>
              </a:spcBef>
              <a:spcAft>
                <a:spcPts val="0"/>
              </a:spcAft>
              <a:buClrTx/>
              <a:buSzTx/>
              <a:buFontTx/>
              <a:buNone/>
              <a:tabLst/>
              <a:defRPr/>
            </a:pPr>
            <a:r>
              <a:rPr lang="en-US" sz="2200" dirty="0">
                <a:solidFill>
                  <a:prstClr val="black"/>
                </a:solidFill>
                <a:latin typeface="Open Sans Light" pitchFamily="2" charset="0"/>
                <a:ea typeface="Open Sans Light" pitchFamily="2" charset="0"/>
                <a:cs typeface="Open Sans Light" pitchFamily="2" charset="0"/>
              </a:rPr>
              <a:t>T</a:t>
            </a:r>
            <a:r>
              <a:rPr kumimoji="0" lang="en-US" sz="2200" b="0" i="0" u="none" strike="noStrike" kern="1200" cap="none" spc="0" normalizeH="0" baseline="0" noProof="0" dirty="0">
                <a:ln>
                  <a:noFill/>
                </a:ln>
                <a:solidFill>
                  <a:prstClr val="black"/>
                </a:solidFill>
                <a:effectLst/>
                <a:uLnTx/>
                <a:uFillTx/>
                <a:latin typeface="Open Sans Light" pitchFamily="2" charset="0"/>
                <a:ea typeface="Open Sans Light" pitchFamily="2" charset="0"/>
                <a:cs typeface="Open Sans Light" pitchFamily="2" charset="0"/>
              </a:rPr>
              <a:t>he tools in the </a:t>
            </a:r>
            <a:r>
              <a:rPr kumimoji="0" lang="en-US" sz="2200" b="0" i="1" u="none" strike="noStrike" kern="1200" cap="none" spc="0" normalizeH="0" baseline="0" noProof="0" dirty="0">
                <a:ln>
                  <a:noFill/>
                </a:ln>
                <a:solidFill>
                  <a:prstClr val="black"/>
                </a:solidFill>
                <a:effectLst/>
                <a:uLnTx/>
                <a:uFillTx/>
                <a:latin typeface="Open Sans ExtraBold" pitchFamily="2" charset="0"/>
                <a:ea typeface="Open Sans ExtraBold" pitchFamily="2" charset="0"/>
                <a:cs typeface="Open Sans ExtraBold" pitchFamily="2" charset="0"/>
              </a:rPr>
              <a:t>Quizzes </a:t>
            </a:r>
            <a:r>
              <a:rPr kumimoji="0" lang="en-US" sz="2200" b="0" i="0" u="none" strike="noStrike" kern="1200" cap="none" spc="0" normalizeH="0" baseline="0" noProof="0" dirty="0">
                <a:ln>
                  <a:noFill/>
                </a:ln>
                <a:solidFill>
                  <a:prstClr val="black"/>
                </a:solidFill>
                <a:effectLst/>
                <a:uLnTx/>
                <a:uFillTx/>
                <a:latin typeface="Open Sans Light" pitchFamily="2" charset="0"/>
                <a:ea typeface="Open Sans Light" pitchFamily="2" charset="0"/>
                <a:cs typeface="Open Sans Light" pitchFamily="2" charset="0"/>
              </a:rPr>
              <a:t>section</a:t>
            </a:r>
            <a:r>
              <a:rPr lang="en-GB" sz="2200" b="0" i="0" u="none" strike="noStrike" dirty="0">
                <a:solidFill>
                  <a:srgbClr val="000000"/>
                </a:solidFill>
                <a:effectLst/>
                <a:latin typeface="Open Sans Light" pitchFamily="2" charset="0"/>
                <a:ea typeface="Open Sans Light" pitchFamily="2" charset="0"/>
                <a:cs typeface="Open Sans Light" pitchFamily="2" charset="0"/>
              </a:rPr>
              <a:t> allow students to understand how their personality, skills, and aptitudes relate to possible future pathways in a fun and engaging way.</a:t>
            </a:r>
            <a:r>
              <a:rPr kumimoji="0" lang="en-US" sz="2200" b="0" i="0" u="none" strike="noStrike" kern="1200" cap="none" spc="0" normalizeH="0" baseline="0" noProof="0" dirty="0">
                <a:ln>
                  <a:noFill/>
                </a:ln>
                <a:solidFill>
                  <a:prstClr val="black"/>
                </a:solidFill>
                <a:effectLst/>
                <a:uLnTx/>
                <a:uFillTx/>
                <a:latin typeface="Open Sans Light" pitchFamily="2" charset="0"/>
                <a:ea typeface="Open Sans Light" pitchFamily="2" charset="0"/>
                <a:cs typeface="Open Sans Light" pitchFamily="2" charset="0"/>
              </a:rPr>
              <a:t>  </a:t>
            </a:r>
          </a:p>
        </p:txBody>
      </p:sp>
      <p:pic>
        <p:nvPicPr>
          <p:cNvPr id="2" name="Picture 1">
            <a:extLst>
              <a:ext uri="{FF2B5EF4-FFF2-40B4-BE49-F238E27FC236}">
                <a16:creationId xmlns:a16="http://schemas.microsoft.com/office/drawing/2014/main" id="{B2A096A3-13E8-403F-A5C1-BC984886615F}"/>
              </a:ext>
            </a:extLst>
          </p:cNvPr>
          <p:cNvPicPr>
            <a:picLocks noChangeAspect="1"/>
          </p:cNvPicPr>
          <p:nvPr/>
        </p:nvPicPr>
        <p:blipFill>
          <a:blip r:embed="rId2"/>
          <a:stretch>
            <a:fillRect/>
          </a:stretch>
        </p:blipFill>
        <p:spPr>
          <a:xfrm>
            <a:off x="8546427" y="1542100"/>
            <a:ext cx="2600325" cy="3762375"/>
          </a:xfrm>
          <a:prstGeom prst="rect">
            <a:avLst/>
          </a:prstGeom>
        </p:spPr>
      </p:pic>
      <p:sp>
        <p:nvSpPr>
          <p:cNvPr id="3" name="Google Shape;108;p15">
            <a:hlinkClick r:id="" action="ppaction://noaction"/>
            <a:extLst>
              <a:ext uri="{FF2B5EF4-FFF2-40B4-BE49-F238E27FC236}">
                <a16:creationId xmlns:a16="http://schemas.microsoft.com/office/drawing/2014/main" id="{0110547F-D60C-D7FA-B519-2AEC55C2A9EF}"/>
              </a:ext>
            </a:extLst>
          </p:cNvPr>
          <p:cNvSpPr txBox="1"/>
          <p:nvPr/>
        </p:nvSpPr>
        <p:spPr>
          <a:xfrm>
            <a:off x="6515409" y="2969971"/>
            <a:ext cx="1919461" cy="301598"/>
          </a:xfrm>
          <a:prstGeom prst="rect">
            <a:avLst/>
          </a:prstGeom>
          <a:solidFill>
            <a:srgbClr val="D239A5"/>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
                  <a:noFill/>
                </a:uFill>
                <a:latin typeface="Open Sans Light" panose="020B0606030504020204" pitchFamily="34" charset="0"/>
                <a:ea typeface="Open Sans Light" panose="020B0606030504020204" pitchFamily="34" charset="0"/>
                <a:cs typeface="Open Sans Light" panose="020B0606030504020204" pitchFamily="34" charset="0"/>
                <a:sym typeface="Calibri"/>
              </a:rPr>
              <a:t>Personality profile</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4" name="Google Shape;108;p15">
            <a:hlinkClick r:id="" action="ppaction://noaction"/>
            <a:extLst>
              <a:ext uri="{FF2B5EF4-FFF2-40B4-BE49-F238E27FC236}">
                <a16:creationId xmlns:a16="http://schemas.microsoft.com/office/drawing/2014/main" id="{CAD58F18-FF10-D062-A9DE-816AD30A8D7D}"/>
              </a:ext>
            </a:extLst>
          </p:cNvPr>
          <p:cNvSpPr txBox="1"/>
          <p:nvPr/>
        </p:nvSpPr>
        <p:spPr>
          <a:xfrm>
            <a:off x="6515409" y="2590280"/>
            <a:ext cx="1919461" cy="301598"/>
          </a:xfrm>
          <a:prstGeom prst="rect">
            <a:avLst/>
          </a:prstGeom>
          <a:solidFill>
            <a:srgbClr val="2F75B5"/>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
                  <a:noFill/>
                </a:uFill>
                <a:latin typeface="Open Sans Light" panose="020B0606030504020204" pitchFamily="34" charset="0"/>
                <a:ea typeface="Open Sans Light" panose="020B0606030504020204" pitchFamily="34" charset="0"/>
                <a:cs typeface="Open Sans Light" panose="020B0606030504020204" pitchFamily="34" charset="0"/>
                <a:sym typeface="Calibri"/>
              </a:rPr>
              <a:t>Interests profile</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7" name="Google Shape;108;p15">
            <a:hlinkClick r:id="" action="ppaction://noaction"/>
            <a:extLst>
              <a:ext uri="{FF2B5EF4-FFF2-40B4-BE49-F238E27FC236}">
                <a16:creationId xmlns:a16="http://schemas.microsoft.com/office/drawing/2014/main" id="{D78BFC44-0B5B-358B-8033-348D170EB890}"/>
              </a:ext>
            </a:extLst>
          </p:cNvPr>
          <p:cNvSpPr txBox="1"/>
          <p:nvPr/>
        </p:nvSpPr>
        <p:spPr>
          <a:xfrm>
            <a:off x="6515409" y="3349662"/>
            <a:ext cx="1919461" cy="497533"/>
          </a:xfrm>
          <a:prstGeom prst="rect">
            <a:avLst/>
          </a:prstGeom>
          <a:solidFill>
            <a:srgbClr val="2F5496"/>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
                  <a:noFill/>
                </a:uFill>
                <a:latin typeface="Open Sans Light" panose="020B0606030504020204" pitchFamily="34" charset="0"/>
                <a:ea typeface="Open Sans Light" panose="020B0606030504020204" pitchFamily="34" charset="0"/>
                <a:cs typeface="Open Sans Light" panose="020B0606030504020204" pitchFamily="34" charset="0"/>
                <a:sym typeface="Calibri"/>
              </a:rPr>
              <a:t>Work environments profile</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8" name="Google Shape;108;p15">
            <a:hlinkClick r:id="" action="ppaction://noaction"/>
            <a:extLst>
              <a:ext uri="{FF2B5EF4-FFF2-40B4-BE49-F238E27FC236}">
                <a16:creationId xmlns:a16="http://schemas.microsoft.com/office/drawing/2014/main" id="{14CFE81E-A96E-1659-7ACA-F309831337DA}"/>
              </a:ext>
            </a:extLst>
          </p:cNvPr>
          <p:cNvSpPr txBox="1"/>
          <p:nvPr/>
        </p:nvSpPr>
        <p:spPr>
          <a:xfrm>
            <a:off x="6515409" y="3925288"/>
            <a:ext cx="1919461" cy="301598"/>
          </a:xfrm>
          <a:prstGeom prst="rect">
            <a:avLst/>
          </a:prstGeom>
          <a:solidFill>
            <a:srgbClr val="A83081"/>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
                  <a:noFill/>
                </a:uFill>
                <a:latin typeface="Open Sans Light" panose="020B0606030504020204" pitchFamily="34" charset="0"/>
                <a:ea typeface="Open Sans Light" panose="020B0606030504020204" pitchFamily="34" charset="0"/>
                <a:cs typeface="Open Sans Light" panose="020B0606030504020204" pitchFamily="34" charset="0"/>
                <a:sym typeface="Calibri"/>
              </a:rPr>
              <a:t>Skills profile</a:t>
            </a:r>
          </a:p>
        </p:txBody>
      </p:sp>
      <p:pic>
        <p:nvPicPr>
          <p:cNvPr id="9" name="Picture 2" descr="Whitburn Church of England Academy">
            <a:extLst>
              <a:ext uri="{FF2B5EF4-FFF2-40B4-BE49-F238E27FC236}">
                <a16:creationId xmlns:a16="http://schemas.microsoft.com/office/drawing/2014/main" id="{8C9DB65C-B51B-4DF8-955E-9D88EB902B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256032"/>
            <a:ext cx="1382022" cy="1286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7239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B48EEA1-0945-4BDE-A159-19AD7142B123}"/>
              </a:ext>
            </a:extLst>
          </p:cNvPr>
          <p:cNvSpPr txBox="1"/>
          <p:nvPr/>
        </p:nvSpPr>
        <p:spPr>
          <a:xfrm>
            <a:off x="337084" y="203645"/>
            <a:ext cx="889542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dirty="0">
                <a:ln>
                  <a:noFill/>
                </a:ln>
                <a:solidFill>
                  <a:srgbClr val="00B0F0"/>
                </a:solidFill>
                <a:effectLst/>
                <a:uLnTx/>
                <a:uFillTx/>
                <a:latin typeface="Open Sans ExtraBold" panose="020B0606030504020204"/>
                <a:ea typeface="+mn-ea"/>
                <a:cs typeface="+mn-cs"/>
              </a:rPr>
              <a:t>Exploring pathways</a:t>
            </a:r>
            <a:endParaRPr kumimoji="0" lang="en-GB" sz="3200" b="1" i="1" u="none" strike="noStrike" kern="1200" cap="none" spc="0" normalizeH="0" baseline="0" noProof="0" dirty="0">
              <a:ln>
                <a:noFill/>
              </a:ln>
              <a:solidFill>
                <a:srgbClr val="00B0F0"/>
              </a:solidFill>
              <a:effectLst/>
              <a:uLnTx/>
              <a:uFillTx/>
              <a:latin typeface="Open Sans ExtraBold" panose="020B0606030504020204"/>
              <a:ea typeface="+mn-ea"/>
              <a:cs typeface="+mn-cs"/>
            </a:endParaRPr>
          </a:p>
        </p:txBody>
      </p:sp>
      <p:sp>
        <p:nvSpPr>
          <p:cNvPr id="6" name="TextBox 5">
            <a:extLst>
              <a:ext uri="{FF2B5EF4-FFF2-40B4-BE49-F238E27FC236}">
                <a16:creationId xmlns:a16="http://schemas.microsoft.com/office/drawing/2014/main" id="{7A852B6D-BB45-4637-A8C6-AD1FFFCF22D9}"/>
              </a:ext>
            </a:extLst>
          </p:cNvPr>
          <p:cNvSpPr txBox="1"/>
          <p:nvPr/>
        </p:nvSpPr>
        <p:spPr>
          <a:xfrm>
            <a:off x="775954" y="2102650"/>
            <a:ext cx="4900452" cy="2069541"/>
          </a:xfrm>
          <a:prstGeom prst="rect">
            <a:avLst/>
          </a:prstGeom>
          <a:noFill/>
        </p:spPr>
        <p:txBody>
          <a:bodyPr wrap="square" rtlCol="0">
            <a:spAutoFit/>
          </a:bodyPr>
          <a:lstStyle/>
          <a:p>
            <a:pPr marL="0" marR="0" lvl="0" indent="0" defTabSz="914400" rtl="0" eaLnBrk="1" fontAlgn="auto" latinLnBrk="0" hangingPunct="1">
              <a:lnSpc>
                <a:spcPct val="150000"/>
              </a:lnSpc>
              <a:spcBef>
                <a:spcPts val="0"/>
              </a:spcBef>
              <a:spcAft>
                <a:spcPts val="0"/>
              </a:spcAft>
              <a:buClrTx/>
              <a:buSzTx/>
              <a:buFontTx/>
              <a:buNone/>
              <a:tabLst/>
              <a:defRPr/>
            </a:pPr>
            <a:r>
              <a:rPr lang="en-US" sz="2200" dirty="0">
                <a:solidFill>
                  <a:prstClr val="black"/>
                </a:solidFill>
                <a:latin typeface="Open Sans Light"/>
              </a:rPr>
              <a:t>T</a:t>
            </a:r>
            <a:r>
              <a:rPr kumimoji="0" lang="en-US" sz="2200" b="0" i="0" u="none" strike="noStrike" kern="1200" cap="none" spc="0" normalizeH="0" baseline="0" noProof="0" dirty="0">
                <a:ln>
                  <a:noFill/>
                </a:ln>
                <a:solidFill>
                  <a:prstClr val="black"/>
                </a:solidFill>
                <a:effectLst/>
                <a:uLnTx/>
                <a:uFillTx/>
                <a:latin typeface="Open Sans Light"/>
                <a:ea typeface="+mn-ea"/>
                <a:cs typeface="+mn-cs"/>
              </a:rPr>
              <a:t>he tools in the </a:t>
            </a:r>
            <a:r>
              <a:rPr kumimoji="0" lang="en-US" sz="2200" b="0" i="1" u="none" strike="noStrike" kern="1200" cap="none" spc="0" normalizeH="0" baseline="0" noProof="0" dirty="0">
                <a:ln>
                  <a:noFill/>
                </a:ln>
                <a:solidFill>
                  <a:prstClr val="black"/>
                </a:solidFill>
                <a:effectLst/>
                <a:uLnTx/>
                <a:uFillTx/>
                <a:latin typeface="Open Sans ExtraBold"/>
                <a:ea typeface="+mn-ea"/>
                <a:cs typeface="+mn-cs"/>
              </a:rPr>
              <a:t>Exploring pathways </a:t>
            </a:r>
            <a:r>
              <a:rPr kumimoji="0" lang="en-US" sz="2200" b="0" i="0" u="none" strike="noStrike" kern="1200" cap="none" spc="0" normalizeH="0" baseline="0" noProof="0" dirty="0">
                <a:ln>
                  <a:noFill/>
                </a:ln>
                <a:solidFill>
                  <a:prstClr val="black"/>
                </a:solidFill>
                <a:effectLst/>
                <a:uLnTx/>
                <a:uFillTx/>
                <a:latin typeface="Open Sans Light"/>
                <a:ea typeface="+mn-ea"/>
                <a:cs typeface="+mn-cs"/>
              </a:rPr>
              <a:t>section allow your child to research the types of exciting options available to them after school.</a:t>
            </a:r>
            <a:endParaRPr kumimoji="0" lang="en-GB" sz="2200" b="0" i="0" u="none" strike="noStrike" kern="1200" cap="none" spc="0" normalizeH="0" baseline="0" noProof="0" dirty="0">
              <a:ln>
                <a:noFill/>
              </a:ln>
              <a:solidFill>
                <a:prstClr val="black"/>
              </a:solidFill>
              <a:effectLst/>
              <a:uLnTx/>
              <a:uFillTx/>
              <a:latin typeface="Open Sans Light"/>
              <a:ea typeface="+mn-ea"/>
              <a:cs typeface="+mn-cs"/>
            </a:endParaRPr>
          </a:p>
        </p:txBody>
      </p:sp>
      <p:pic>
        <p:nvPicPr>
          <p:cNvPr id="2" name="Picture 1">
            <a:extLst>
              <a:ext uri="{FF2B5EF4-FFF2-40B4-BE49-F238E27FC236}">
                <a16:creationId xmlns:a16="http://schemas.microsoft.com/office/drawing/2014/main" id="{B2A096A3-13E8-403F-A5C1-BC984886615F}"/>
              </a:ext>
            </a:extLst>
          </p:cNvPr>
          <p:cNvPicPr>
            <a:picLocks noChangeAspect="1"/>
          </p:cNvPicPr>
          <p:nvPr/>
        </p:nvPicPr>
        <p:blipFill>
          <a:blip r:embed="rId2"/>
          <a:stretch>
            <a:fillRect/>
          </a:stretch>
        </p:blipFill>
        <p:spPr>
          <a:xfrm>
            <a:off x="8546427" y="1542100"/>
            <a:ext cx="2600325" cy="3762375"/>
          </a:xfrm>
          <a:prstGeom prst="rect">
            <a:avLst/>
          </a:prstGeom>
        </p:spPr>
      </p:pic>
      <p:sp>
        <p:nvSpPr>
          <p:cNvPr id="12" name="Google Shape;106;p15">
            <a:hlinkClick r:id="" action="ppaction://noaction"/>
            <a:extLst>
              <a:ext uri="{FF2B5EF4-FFF2-40B4-BE49-F238E27FC236}">
                <a16:creationId xmlns:a16="http://schemas.microsoft.com/office/drawing/2014/main" id="{EB1F7F5C-91C1-433A-A92D-692B3E62E9E5}"/>
              </a:ext>
            </a:extLst>
          </p:cNvPr>
          <p:cNvSpPr txBox="1"/>
          <p:nvPr/>
        </p:nvSpPr>
        <p:spPr>
          <a:xfrm>
            <a:off x="6202135" y="2096541"/>
            <a:ext cx="2196000" cy="288000"/>
          </a:xfrm>
          <a:prstGeom prst="rect">
            <a:avLst/>
          </a:prstGeom>
          <a:solidFill>
            <a:srgbClr val="C89801"/>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
                  <a:noFill/>
                </a:uFill>
                <a:latin typeface="Open Sans Light" panose="020B0606030504020204" pitchFamily="34" charset="0"/>
                <a:ea typeface="Open Sans Light" panose="020B0606030504020204" pitchFamily="34" charset="0"/>
                <a:cs typeface="Open Sans Light" panose="020B0606030504020204" pitchFamily="34" charset="0"/>
                <a:sym typeface="Calibri"/>
              </a:rPr>
              <a:t>Careers library</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13" name="Google Shape;110;p15">
            <a:hlinkClick r:id="" action="ppaction://noaction"/>
            <a:extLst>
              <a:ext uri="{FF2B5EF4-FFF2-40B4-BE49-F238E27FC236}">
                <a16:creationId xmlns:a16="http://schemas.microsoft.com/office/drawing/2014/main" id="{628D5894-F8B4-4923-83A9-AFA1BDD311CD}"/>
              </a:ext>
            </a:extLst>
          </p:cNvPr>
          <p:cNvSpPr txBox="1"/>
          <p:nvPr/>
        </p:nvSpPr>
        <p:spPr>
          <a:xfrm>
            <a:off x="6202135" y="2520979"/>
            <a:ext cx="2196000" cy="288000"/>
          </a:xfrm>
          <a:prstGeom prst="rect">
            <a:avLst/>
          </a:prstGeom>
          <a:solidFill>
            <a:srgbClr val="7030A0"/>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
                  <a:noFill/>
                </a:uFill>
                <a:latin typeface="Open Sans Light" panose="020B0606030504020204" pitchFamily="34" charset="0"/>
                <a:ea typeface="Open Sans Light" panose="020B0606030504020204" pitchFamily="34" charset="0"/>
                <a:cs typeface="Open Sans Light" panose="020B0606030504020204" pitchFamily="34" charset="0"/>
                <a:sym typeface="Calibri"/>
              </a:rPr>
              <a:t>Subjects library</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14" name="Google Shape;107;p15">
            <a:hlinkClick r:id="" action="ppaction://noaction"/>
            <a:extLst>
              <a:ext uri="{FF2B5EF4-FFF2-40B4-BE49-F238E27FC236}">
                <a16:creationId xmlns:a16="http://schemas.microsoft.com/office/drawing/2014/main" id="{FF813FE4-F456-49EC-9CC2-CBC53B959250}"/>
              </a:ext>
            </a:extLst>
          </p:cNvPr>
          <p:cNvSpPr txBox="1"/>
          <p:nvPr/>
        </p:nvSpPr>
        <p:spPr>
          <a:xfrm>
            <a:off x="6202135" y="2945417"/>
            <a:ext cx="2196000" cy="288000"/>
          </a:xfrm>
          <a:prstGeom prst="rect">
            <a:avLst/>
          </a:prstGeom>
          <a:solidFill>
            <a:srgbClr val="A03030"/>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
                  <a:noFill/>
                </a:uFill>
                <a:latin typeface="Open Sans Light" panose="020B0606030504020204" pitchFamily="34" charset="0"/>
                <a:ea typeface="Open Sans Light" panose="020B0606030504020204" pitchFamily="34" charset="0"/>
                <a:cs typeface="Open Sans Light" panose="020B0606030504020204" pitchFamily="34" charset="0"/>
                <a:sym typeface="Calibri"/>
              </a:rPr>
              <a:t>Know-how library</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15" name="Google Shape;108;p15">
            <a:hlinkClick r:id="" action="ppaction://noaction"/>
            <a:extLst>
              <a:ext uri="{FF2B5EF4-FFF2-40B4-BE49-F238E27FC236}">
                <a16:creationId xmlns:a16="http://schemas.microsoft.com/office/drawing/2014/main" id="{F4E645CF-AFAE-475A-94C5-D01E3526A239}"/>
              </a:ext>
            </a:extLst>
          </p:cNvPr>
          <p:cNvSpPr txBox="1"/>
          <p:nvPr/>
        </p:nvSpPr>
        <p:spPr>
          <a:xfrm>
            <a:off x="6202135" y="3346984"/>
            <a:ext cx="2196000" cy="288000"/>
          </a:xfrm>
          <a:prstGeom prst="rect">
            <a:avLst/>
          </a:prstGeom>
          <a:solidFill>
            <a:srgbClr val="4BC7C8"/>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
                  <a:noFill/>
                </a:uFill>
                <a:latin typeface="Open Sans Light" panose="020B0606030504020204" pitchFamily="34" charset="0"/>
                <a:ea typeface="Open Sans Light" panose="020B0606030504020204" pitchFamily="34" charset="0"/>
                <a:cs typeface="Open Sans Light" panose="020B0606030504020204" pitchFamily="34" charset="0"/>
                <a:sym typeface="Calibri"/>
              </a:rPr>
              <a:t>MOOC</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17" name="Google Shape;108;p15">
            <a:hlinkClick r:id="" action="ppaction://noaction"/>
            <a:extLst>
              <a:ext uri="{FF2B5EF4-FFF2-40B4-BE49-F238E27FC236}">
                <a16:creationId xmlns:a16="http://schemas.microsoft.com/office/drawing/2014/main" id="{6B1D749C-B3A2-4402-A8F7-0D8456937767}"/>
              </a:ext>
            </a:extLst>
          </p:cNvPr>
          <p:cNvSpPr txBox="1"/>
          <p:nvPr/>
        </p:nvSpPr>
        <p:spPr>
          <a:xfrm>
            <a:off x="6202135" y="3765467"/>
            <a:ext cx="2196000" cy="288000"/>
          </a:xfrm>
          <a:prstGeom prst="rect">
            <a:avLst/>
          </a:prstGeom>
          <a:solidFill>
            <a:srgbClr val="FF7901"/>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
                  <a:noFill/>
                </a:uFill>
                <a:latin typeface="Open Sans Light" panose="020B0606030504020204" pitchFamily="34" charset="0"/>
                <a:ea typeface="Open Sans Light" panose="020B0606030504020204" pitchFamily="34" charset="0"/>
                <a:cs typeface="Open Sans Light" panose="020B0606030504020204" pitchFamily="34" charset="0"/>
                <a:sym typeface="Calibri"/>
              </a:rPr>
              <a:t>Webinars</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sp>
        <p:nvSpPr>
          <p:cNvPr id="19" name="Google Shape;108;p15">
            <a:hlinkClick r:id="" action="ppaction://noaction"/>
            <a:extLst>
              <a:ext uri="{FF2B5EF4-FFF2-40B4-BE49-F238E27FC236}">
                <a16:creationId xmlns:a16="http://schemas.microsoft.com/office/drawing/2014/main" id="{E4E02640-56F7-402E-905F-9DE13CF8A5D8}"/>
              </a:ext>
            </a:extLst>
          </p:cNvPr>
          <p:cNvSpPr txBox="1"/>
          <p:nvPr/>
        </p:nvSpPr>
        <p:spPr>
          <a:xfrm>
            <a:off x="6202135" y="4186197"/>
            <a:ext cx="2196000" cy="288000"/>
          </a:xfrm>
          <a:prstGeom prst="rect">
            <a:avLst/>
          </a:prstGeom>
          <a:solidFill>
            <a:srgbClr val="17A0FF"/>
          </a:solidFill>
          <a:ln>
            <a:noFill/>
          </a:ln>
        </p:spPr>
        <p:txBody>
          <a:bodyPr spcFirstLastPara="1" wrap="square" lIns="91425" tIns="45700" rIns="91425" bIns="45700" numCol="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
                  <a:noFill/>
                </a:uFill>
                <a:latin typeface="Open Sans Light" panose="020B0606030504020204" pitchFamily="34" charset="0"/>
                <a:ea typeface="Open Sans Light" panose="020B0606030504020204" pitchFamily="34" charset="0"/>
                <a:cs typeface="Open Sans Light" panose="020B0606030504020204" pitchFamily="34" charset="0"/>
                <a:sym typeface="Calibri"/>
              </a:rPr>
              <a:t>Read, Watch, Listen</a:t>
            </a:r>
            <a:endParaRPr kumimoji="0" sz="1200" b="0" i="0" u="none" strike="noStrike" kern="1200" cap="none" spc="0" normalizeH="0" baseline="0" noProof="0" dirty="0">
              <a:ln>
                <a:noFill/>
              </a:ln>
              <a:solidFill>
                <a:prstClr val="white"/>
              </a:solidFill>
              <a:effectLst/>
              <a:uLnTx/>
              <a:uFillTx/>
              <a:latin typeface="Open Sans Light" panose="020B0606030504020204" pitchFamily="34" charset="0"/>
              <a:ea typeface="Open Sans Light" panose="020B0606030504020204" pitchFamily="34" charset="0"/>
              <a:cs typeface="Open Sans Light" panose="020B0606030504020204" pitchFamily="34" charset="0"/>
            </a:endParaRPr>
          </a:p>
        </p:txBody>
      </p:sp>
      <p:pic>
        <p:nvPicPr>
          <p:cNvPr id="11" name="Picture 2" descr="Whitburn Church of England Academy">
            <a:extLst>
              <a:ext uri="{FF2B5EF4-FFF2-40B4-BE49-F238E27FC236}">
                <a16:creationId xmlns:a16="http://schemas.microsoft.com/office/drawing/2014/main" id="{80C69248-D35B-484A-B40A-983D4CE278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203646"/>
            <a:ext cx="1382022" cy="1231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239490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61</TotalTime>
  <Words>991</Words>
  <Application>Microsoft Office PowerPoint</Application>
  <PresentationFormat>Widescreen</PresentationFormat>
  <Paragraphs>108</Paragraphs>
  <Slides>11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Open Sans ExtraBold</vt:lpstr>
      <vt:lpstr>Open Sans Light</vt:lpstr>
      <vt:lpstr>Trebuchet MS</vt:lpstr>
      <vt:lpstr>Wingdings 3</vt:lpstr>
      <vt:lpstr>Facet</vt:lpstr>
      <vt:lpstr>Year 11 Careers</vt:lpstr>
      <vt:lpstr>Outline of Qualifications</vt:lpstr>
      <vt:lpstr>Post 16 Options</vt:lpstr>
      <vt:lpstr>College Open Events - Autumn Term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11 Careers</dc:title>
  <dc:creator>A Moore</dc:creator>
  <cp:lastModifiedBy>D Smith</cp:lastModifiedBy>
  <cp:revision>13</cp:revision>
  <dcterms:created xsi:type="dcterms:W3CDTF">2023-09-18T12:36:29Z</dcterms:created>
  <dcterms:modified xsi:type="dcterms:W3CDTF">2023-09-19T16:28:23Z</dcterms:modified>
</cp:coreProperties>
</file>