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3" r:id="rId4"/>
    <p:sldId id="261" r:id="rId5"/>
    <p:sldId id="264" r:id="rId6"/>
    <p:sldId id="265" r:id="rId7"/>
    <p:sldId id="266" r:id="rId8"/>
    <p:sldId id="267" r:id="rId9"/>
    <p:sldId id="268" r:id="rId10"/>
    <p:sldId id="270" r:id="rId11"/>
    <p:sldId id="271" r:id="rId12"/>
    <p:sldId id="272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6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27FF-BB06-4CD3-8C14-0F836CBFE503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309B-7413-4E78-9222-8B64E9F3C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784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27FF-BB06-4CD3-8C14-0F836CBFE503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309B-7413-4E78-9222-8B64E9F3C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57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27FF-BB06-4CD3-8C14-0F836CBFE503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309B-7413-4E78-9222-8B64E9F3C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66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27FF-BB06-4CD3-8C14-0F836CBFE503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309B-7413-4E78-9222-8B64E9F3C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130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27FF-BB06-4CD3-8C14-0F836CBFE503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309B-7413-4E78-9222-8B64E9F3C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557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27FF-BB06-4CD3-8C14-0F836CBFE503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309B-7413-4E78-9222-8B64E9F3C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352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27FF-BB06-4CD3-8C14-0F836CBFE503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309B-7413-4E78-9222-8B64E9F3C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2444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27FF-BB06-4CD3-8C14-0F836CBFE503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309B-7413-4E78-9222-8B64E9F3C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818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27FF-BB06-4CD3-8C14-0F836CBFE503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309B-7413-4E78-9222-8B64E9F3C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383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27FF-BB06-4CD3-8C14-0F836CBFE503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309B-7413-4E78-9222-8B64E9F3C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203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E27FF-BB06-4CD3-8C14-0F836CBFE503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3309B-7413-4E78-9222-8B64E9F3C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7348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E27FF-BB06-4CD3-8C14-0F836CBFE503}" type="datetimeFigureOut">
              <a:rPr lang="en-GB" smtClean="0"/>
              <a:t>19/09/2023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309B-7413-4E78-9222-8B64E9F3CB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331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.uk/Cambridge-National-Level-Sport-Studies/dp/1398350303/ref=sr_1_2?crid=GQXUW0ONLJ90&amp;keywords=ocr+cambridge+national+sports+studies&amp;qid=1694547388&amp;sprefix=ocr+cambridge+national+sports+studies%2Caps%2C78&amp;sr=8-2" TargetMode="External"/><Relationship Id="rId2" Type="http://schemas.openxmlformats.org/officeDocument/2006/relationships/hyperlink" Target="https://www.amazon.co.uk/AQA-GCSE-9-1-PE-Second/dp/1398326526/ref=sr_1_1?keywords=AQA+GCSE+PE&amp;qid=1663099377&amp;sr=8-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.uk/GCSE-Sociology-Workbook-Collins-Revision/dp/0008326908/ref=asc_df_0008326908?tag=bingshoppinga-21&amp;linkCode=df0&amp;hvadid=79852089215591&amp;hvnetw=o&amp;hvqmt=e&amp;hvbmt=be&amp;hvdev=c&amp;hvlocint=&amp;hvlocphy=&amp;hvtargid=pla-4583451664077248&amp;psc=1" TargetMode="External"/><Relationship Id="rId2" Type="http://schemas.openxmlformats.org/officeDocument/2006/relationships/hyperlink" Target="https://www.amazon.co.uk/Cambridge-National-Development-Revision-Workbook/dp/1009129147/ref=asc_df_1009129147/?tag=googshopuk-21&amp;linkCode=df0&amp;hvadid=570407791907&amp;hvpos=&amp;hvnetw=g&amp;hvrand=13730192707168345715&amp;hvpone=&amp;hvptwo=&amp;hvqmt=&amp;hvdev=c&amp;hvdvcmdl=&amp;hvlocint=&amp;hvlocphy=9046769&amp;hvtargid=pla-1645084512184&amp;psc=1&amp;th=1&amp;psc=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www.amazon.co.uk/Revise-GCSE-French-Revision-Workbook/dp/1292131357/ref=asc_df_1292131357/?tag=googshopuk-21&amp;linkCode=df0&amp;hvadid=310850997089&amp;hvpos=&amp;hvnetw=g&amp;hvrand=8510357065042183435&amp;hvpone=&amp;hvptwo=&amp;hvqmt=&amp;hvdev=c&amp;hvdvcmdl=&amp;hvlocint=&amp;hvlocphy=1007133&amp;hvtargid=pla-618218016367&amp;psc=1&amp;th=1&amp;psc=1" TargetMode="External"/><Relationship Id="rId7" Type="http://schemas.openxmlformats.org/officeDocument/2006/relationships/image" Target="../media/image27.png"/><Relationship Id="rId2" Type="http://schemas.openxmlformats.org/officeDocument/2006/relationships/hyperlink" Target="https://www.amazon.co.uk/Revise-GCSE-French-Revision-Guide/dp/129213142X/ref=asc_df_129213142X/?tag=googshopuk-21&amp;linkCode=df0&amp;hvadid=310783995501&amp;hvpos=&amp;hvnetw=g&amp;hvrand=10686541792686646509&amp;hvpone=&amp;hvptwo=&amp;hvqmt=&amp;hvdev=c&amp;hvdvcmdl=&amp;hvlocint=&amp;hvlocphy=1007133&amp;hvtargid=pla-562934907079&amp;psc=1&amp;th=1&amp;psc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ypressbooks.com/gcse-chinese-practice-workbook-and-papers-9781845700454.html" TargetMode="External"/><Relationship Id="rId11" Type="http://schemas.openxmlformats.org/officeDocument/2006/relationships/image" Target="../media/image31.png"/><Relationship Id="rId5" Type="http://schemas.openxmlformats.org/officeDocument/2006/relationships/hyperlink" Target="https://www.amazon.co.uk/Secondary-School-Chinese-Workbook-AQA/dp/0995715718/ref=asc_df_0995715718/?tag=googshopuk-21&amp;linkCode=df0&amp;hvadid=535932964787&amp;hvpos=&amp;hvnetw=g&amp;hvrand=12944776531536799920&amp;hvpone=&amp;hvptwo=&amp;hvqmt=&amp;hvdev=c&amp;hvdvcmdl=&amp;hvlocint=&amp;hvlocphy=9046769&amp;hvtargid=pla-1445271083469&amp;psc=1" TargetMode="External"/><Relationship Id="rId10" Type="http://schemas.openxmlformats.org/officeDocument/2006/relationships/image" Target="../media/image30.png"/><Relationship Id="rId4" Type="http://schemas.openxmlformats.org/officeDocument/2006/relationships/hyperlink" Target="https://www.amazon.co.uk/GCSE-French-Exam-Practice-Workbook/dp/1782945385" TargetMode="External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amazon.co.uk/Eduqas-Media-Studies-Revision-Guide/dp/1911208896/ref=sr_1_3?adgrpid=1188572968349727&amp;hvadid=74286013773373&amp;hvbmt=be&amp;hvdev=c&amp;hvlocphy=41726&amp;hvnetw=o&amp;hvqmt=e&amp;hvtargid=kwd-74285948865617%3Aloc-188&amp;hydadcr=10809_2102351&amp;keywords=eduqas+media+revision+guide&amp;qid=1665041565&amp;qu=eyJxc2MiOiIwLjAwIiwicXNhIjoiMC4wMCIsInFzcCI6IjAuMDAifQ%3D%3D&amp;sr=8-3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amazon.co.uk/GCSE-English-Language-Revision-Guide/dp/1782943692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amazon.co.uk/Grade-GCSE-English-Text-Guide/dp/1782943099/ref=asc_df_1782943099/?tag=googshopuk-21&amp;linkCode=df0&amp;hvadid=311040647414&amp;hvpos=&amp;hvnetw=g&amp;hvrand=11963335830198411002&amp;hvpone=&amp;hvptwo=&amp;hvqmt=&amp;hvdev=c&amp;hvdvcmdl=&amp;hvlocint=&amp;hvlocphy=1007133&amp;hvtargid=pla-565340700375&amp;psc=1&amp;th=1&amp;psc=1" TargetMode="External"/><Relationship Id="rId7" Type="http://schemas.openxmlformats.org/officeDocument/2006/relationships/image" Target="../media/image2.png"/><Relationship Id="rId2" Type="http://schemas.openxmlformats.org/officeDocument/2006/relationships/hyperlink" Target="https://www.amazon.co.uk/Grade-GCSE-English-Text-Guide/dp/1841461156/ref=asc_df_1841461156/?tag=googshopuk-21&amp;linkCode=df0&amp;hvadid=310984026894&amp;hvpos=&amp;hvnetw=g&amp;hvrand=9662708505222890658&amp;hvpone=&amp;hvptwo=&amp;hvqmt=&amp;hvdev=c&amp;hvdvcmdl=&amp;hvlocint=&amp;hvlocphy=1007133&amp;hvtargid=pla-453343924742&amp;psc=1&amp;th=1&amp;psc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gpbooks.co.uk/secondary-books/gcse/english/text-guides-and-plays/etm44-gcse-english-shakespeare-text-guide" TargetMode="External"/><Relationship Id="rId11" Type="http://schemas.openxmlformats.org/officeDocument/2006/relationships/image" Target="../media/image6.png"/><Relationship Id="rId5" Type="http://schemas.openxmlformats.org/officeDocument/2006/relationships/hyperlink" Target="https://www.amazon.co.uk/Grade-English-Literature-Unseen-Poetry/dp/1782943641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www.amazon.co.uk/GCSE-English-Literature-Poetry-Guide/dp/1782943617" TargetMode="Externa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gpbooks.co.uk/secondary-books/gcse/maths/mxhr47-gcse-maths-edexcel-revision-guide" TargetMode="External"/><Relationship Id="rId2" Type="http://schemas.openxmlformats.org/officeDocument/2006/relationships/hyperlink" Target="https://www.amazon.co.uk/Maths-Edexcel-Complete-Revision-Practice/dp/1782949984/ref=sr_1_1?crid=2R928MCY1LZ13&amp;keywords=gcse+maths+edexcel+foundation&amp;qid=1667722825&amp;s=books&amp;sprefix=GCSE+Maths+Edexcel%2Cstripbooks%2C77&amp;sr=1-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.uk/New-Grade-GCSE-Combined-Science/dp/1782945601/ref=asc_df_1782945601/?tag=googshopuk-21&amp;linkCode=df0&amp;hvadid=310848077451&amp;hvpos=&amp;hvnetw=g&amp;hvrand=8249495495054814303&amp;hvpone=&amp;hvptwo=&amp;hvqmt=&amp;hvdev=c&amp;hvdvcmdl=&amp;hvlocint=&amp;hvlocphy=1007133&amp;hvtargid=pla-415302621536&amp;psc=1&amp;th=1&amp;psc=1" TargetMode="External"/><Relationship Id="rId2" Type="http://schemas.openxmlformats.org/officeDocument/2006/relationships/hyperlink" Target="https://www.amazon.co.uk/New-9-1-GCSE-Combined-Science/dp/1789085772/ref=asc_df_1789085772/?tag=googshopuk-21&amp;linkCode=df0&amp;hvadid=430712942047&amp;hvpos=&amp;hvnetw=g&amp;hvrand=8310045696704012694&amp;hvpone=&amp;hvptwo=&amp;hvqmt=&amp;hvdev=c&amp;hvdvcmdl=&amp;hvlocint=&amp;hvlocphy=1007133&amp;hvtargid=pla-910721980935&amp;psc=1&amp;th=1&amp;psc=1&amp;tag=&amp;ref=&amp;adgrpid=101598702898&amp;hvpone=&amp;hvptwo=&amp;hvadid=430712942047&amp;hvpos=&amp;hvnetw=g&amp;hvrand=8310045696704012694&amp;hvqmt=&amp;hvdev=c&amp;hvdvcmdl=&amp;hvlocint=&amp;hvlocphy=1007133&amp;hvtargid=pla-91072198093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gpbooks.co.uk/secondary-books/gcse/science/chemistry/cas46-gcse-chemistry-aqa-complete-revision" TargetMode="External"/><Relationship Id="rId7" Type="http://schemas.openxmlformats.org/officeDocument/2006/relationships/image" Target="../media/image13.png"/><Relationship Id="rId2" Type="http://schemas.openxmlformats.org/officeDocument/2006/relationships/hyperlink" Target="https://www.amazon.co.uk/New-Grade-9-1-GCSE-Biology/dp/1782945563/ref=asc_df_1782945563/?tag=googshopuk-21&amp;linkCode=df0&amp;hvadid=310865071345&amp;hvpos=&amp;hvnetw=g&amp;hvrand=535743008446028575&amp;hvpone=&amp;hvptwo=&amp;hvqmt=&amp;hvdev=c&amp;hvdvcmdl=&amp;hvlocint=&amp;hvlocphy=1007133&amp;hvtargid=pla-570162931644&amp;psc=1&amp;th=1&amp;psc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www.cgpbooks.co.uk/secondary-books/gcse/science/physics/pas48-gcse-physics-aqa-complete-revisio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amazon.co.uk/Eduqas-GCSE-Food-Preparation-Nutrition/dp/1908682876/ref=sr_1_1?keywords=eduqas+gcse+food+preparation+and+nutrition+revision+guide&amp;qid=1667737772&amp;sprefix=eduqas+gcse+food+re%2Caps%2C150&amp;sr=8-1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hyperlink" Target="https://global.oup.com/education/product/9780198432821/?region=uk" TargetMode="External"/><Relationship Id="rId7" Type="http://schemas.openxmlformats.org/officeDocument/2006/relationships/hyperlink" Target="https://www.amazon.co.uk/AQA-GCSE-Religious-Studies-Christianity/dp/0198422830/ref=asc_df_0198422830/?tag=googshopuk-21&amp;linkCode=df0&amp;hvadid=310551242326&amp;hvpos=&amp;hvnetw=g&amp;hvrand=11181822510883499952&amp;hvpone=&amp;hvptwo=&amp;hvqmt=&amp;hvdev=c&amp;hvdvcmdl=&amp;hvlocint=&amp;hvlocphy=1007133&amp;hvtargid=pla-574124614257&amp;psc=1&amp;th=1&amp;psc=1" TargetMode="External"/><Relationship Id="rId12" Type="http://schemas.openxmlformats.org/officeDocument/2006/relationships/image" Target="../media/image19.png"/><Relationship Id="rId2" Type="http://schemas.openxmlformats.org/officeDocument/2006/relationships/hyperlink" Target="https://www.amazon.co.uk/GCSE-9-1-Geography-Revision-Guide/dp/019842346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mazon.co.uk/Oxford-AQA-GCSE-History-Inter-War/dp/0198422911" TargetMode="External"/><Relationship Id="rId11" Type="http://schemas.openxmlformats.org/officeDocument/2006/relationships/image" Target="../media/image18.png"/><Relationship Id="rId5" Type="http://schemas.openxmlformats.org/officeDocument/2006/relationships/hyperlink" Target="https://global.oup.com/education/product/9780198432906/?region=uk" TargetMode="External"/><Relationship Id="rId10" Type="http://schemas.openxmlformats.org/officeDocument/2006/relationships/image" Target="../media/image17.png"/><Relationship Id="rId4" Type="http://schemas.openxmlformats.org/officeDocument/2006/relationships/hyperlink" Target="https://global.oup.com/education/product/9780198422938/?region=uk" TargetMode="Externa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.uk/Computer-Science-Complete-Revision-Practice/dp/1789086108/ref=asc_df_1789086108/?tag=googshopuk-21&amp;linkCode=df0&amp;hvadid=463018996302&amp;hvpos=&amp;hvnetw=g&amp;hvrand=9983795526326185274&amp;hvpone=&amp;hvptwo=&amp;hvqmt=&amp;hvdev=c&amp;hvdvcmdl=&amp;hvlocint=&amp;hvlocphy=1007133&amp;hvtargid=pla-957555904546&amp;psc=1&amp;th=1&amp;psc=1" TargetMode="External"/><Relationship Id="rId2" Type="http://schemas.openxmlformats.org/officeDocument/2006/relationships/hyperlink" Target="https://www.whsmith.co.uk/products/revise-edexcel-gcse-91-business-revision-guide-includes-online-edition-revise-edexcel-gcse-business-/mixed-media/9781292190716.html?utm_campaign=eq_whs_259955&amp;utm_medium=affiliates&amp;utm_source=awin&amp;awc=3017_1694607941_6015d0fa78a104d4717941443b8e852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798B4-1DFB-46EC-B60A-740DD12F1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8626" y="709336"/>
            <a:ext cx="10827026" cy="238760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Overview of KS4 Courses and Recommended Revision Guides for Year 11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EBAD65-E53B-4D3D-8B4E-795F8F53F6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3179" y="4260966"/>
            <a:ext cx="9144000" cy="1655762"/>
          </a:xfrm>
        </p:spPr>
        <p:txBody>
          <a:bodyPr/>
          <a:lstStyle/>
          <a:p>
            <a:endParaRPr lang="en-GB" dirty="0">
              <a:solidFill>
                <a:srgbClr val="0070C0"/>
              </a:solidFill>
            </a:endParaRPr>
          </a:p>
          <a:p>
            <a:r>
              <a:rPr lang="en-GB" dirty="0">
                <a:solidFill>
                  <a:srgbClr val="0070C0"/>
                </a:solidFill>
              </a:rPr>
              <a:t>(Students sitting GCSE exams in May/June 2024)</a:t>
            </a:r>
          </a:p>
        </p:txBody>
      </p:sp>
    </p:spTree>
    <p:extLst>
      <p:ext uri="{BB962C8B-B14F-4D97-AF65-F5344CB8AC3E}">
        <p14:creationId xmlns:p14="http://schemas.microsoft.com/office/powerpoint/2010/main" val="35861333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2FCC1-8782-4F93-B6E5-9C84778D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13567"/>
            <a:ext cx="10515600" cy="708301"/>
          </a:xfrm>
        </p:spPr>
        <p:txBody>
          <a:bodyPr>
            <a:normAutofit/>
          </a:bodyPr>
          <a:lstStyle/>
          <a:p>
            <a:r>
              <a:rPr lang="en-GB" b="1" dirty="0"/>
              <a:t>Option Subjects – </a:t>
            </a:r>
            <a:r>
              <a:rPr lang="en-GB" b="1" dirty="0">
                <a:solidFill>
                  <a:srgbClr val="0070C0"/>
                </a:solidFill>
              </a:rPr>
              <a:t>PE and Sport Studies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BC5160E-43D3-45C3-8E8B-A18FB5116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514704"/>
              </p:ext>
            </p:extLst>
          </p:nvPr>
        </p:nvGraphicFramePr>
        <p:xfrm>
          <a:off x="172277" y="636428"/>
          <a:ext cx="11847446" cy="55117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64975">
                  <a:extLst>
                    <a:ext uri="{9D8B030D-6E8A-4147-A177-3AD203B41FA5}">
                      <a16:colId xmlns:a16="http://schemas.microsoft.com/office/drawing/2014/main" val="373615726"/>
                    </a:ext>
                  </a:extLst>
                </a:gridCol>
                <a:gridCol w="1908313">
                  <a:extLst>
                    <a:ext uri="{9D8B030D-6E8A-4147-A177-3AD203B41FA5}">
                      <a16:colId xmlns:a16="http://schemas.microsoft.com/office/drawing/2014/main" val="85198775"/>
                    </a:ext>
                  </a:extLst>
                </a:gridCol>
                <a:gridCol w="1351722">
                  <a:extLst>
                    <a:ext uri="{9D8B030D-6E8A-4147-A177-3AD203B41FA5}">
                      <a16:colId xmlns:a16="http://schemas.microsoft.com/office/drawing/2014/main" val="2058313712"/>
                    </a:ext>
                  </a:extLst>
                </a:gridCol>
                <a:gridCol w="7222436">
                  <a:extLst>
                    <a:ext uri="{9D8B030D-6E8A-4147-A177-3AD203B41FA5}">
                      <a16:colId xmlns:a16="http://schemas.microsoft.com/office/drawing/2014/main" val="1666694390"/>
                    </a:ext>
                  </a:extLst>
                </a:gridCol>
              </a:tblGrid>
              <a:tr h="16930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Exam board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KS4 Course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Staff Contact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Recommended Revision Guides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651435"/>
                  </a:ext>
                </a:extLst>
              </a:tr>
              <a:tr h="24490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AQA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GCSE Physical Education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Mr Leggett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AQA GCSE  (9-1) PE Second Edition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76087"/>
                  </a:ext>
                </a:extLst>
              </a:tr>
              <a:tr h="67721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OCR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OCR L1/2 Cambridge National Certificate in Sport Studies</a:t>
                      </a:r>
                      <a:endParaRPr lang="en-GB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Mr Mackey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3"/>
                        </a:rPr>
                        <a:t>Level 1/Level 2 Cambridge National in Sport Studies (J829): Second Edition 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– </a:t>
                      </a: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2651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3ED0093-A627-47E9-915C-CA379B5AB4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043" t="15636" r="44457" b="22692"/>
          <a:stretch/>
        </p:blipFill>
        <p:spPr>
          <a:xfrm>
            <a:off x="8672904" y="980473"/>
            <a:ext cx="1835707" cy="23145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5954" y="3640973"/>
            <a:ext cx="1843845" cy="239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28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2FCC1-8782-4F93-B6E5-9C84778D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6" y="13567"/>
            <a:ext cx="12019724" cy="708301"/>
          </a:xfrm>
        </p:spPr>
        <p:txBody>
          <a:bodyPr>
            <a:normAutofit/>
          </a:bodyPr>
          <a:lstStyle/>
          <a:p>
            <a:r>
              <a:rPr lang="en-GB" b="1" dirty="0"/>
              <a:t>Option Subjects – </a:t>
            </a:r>
            <a:r>
              <a:rPr lang="en-GB" b="1" dirty="0">
                <a:solidFill>
                  <a:srgbClr val="0070C0"/>
                </a:solidFill>
              </a:rPr>
              <a:t>Sociology and Child Development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BC5160E-43D3-45C3-8E8B-A18FB5116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1650986"/>
              </p:ext>
            </p:extLst>
          </p:nvPr>
        </p:nvGraphicFramePr>
        <p:xfrm>
          <a:off x="172275" y="745467"/>
          <a:ext cx="11698299" cy="59962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2601">
                  <a:extLst>
                    <a:ext uri="{9D8B030D-6E8A-4147-A177-3AD203B41FA5}">
                      <a16:colId xmlns:a16="http://schemas.microsoft.com/office/drawing/2014/main" val="373615726"/>
                    </a:ext>
                  </a:extLst>
                </a:gridCol>
                <a:gridCol w="2486009">
                  <a:extLst>
                    <a:ext uri="{9D8B030D-6E8A-4147-A177-3AD203B41FA5}">
                      <a16:colId xmlns:a16="http://schemas.microsoft.com/office/drawing/2014/main" val="85198775"/>
                    </a:ext>
                  </a:extLst>
                </a:gridCol>
                <a:gridCol w="1401319">
                  <a:extLst>
                    <a:ext uri="{9D8B030D-6E8A-4147-A177-3AD203B41FA5}">
                      <a16:colId xmlns:a16="http://schemas.microsoft.com/office/drawing/2014/main" val="2058313712"/>
                    </a:ext>
                  </a:extLst>
                </a:gridCol>
                <a:gridCol w="6708370">
                  <a:extLst>
                    <a:ext uri="{9D8B030D-6E8A-4147-A177-3AD203B41FA5}">
                      <a16:colId xmlns:a16="http://schemas.microsoft.com/office/drawing/2014/main" val="1666694390"/>
                    </a:ext>
                  </a:extLst>
                </a:gridCol>
              </a:tblGrid>
              <a:tr h="16930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Exam board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KS4 Course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Staff Contact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Recommended Revision Guides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651435"/>
                  </a:ext>
                </a:extLst>
              </a:tr>
              <a:tr h="135289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OCR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OCR Cambridge National in Child Development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Mrs </a:t>
                      </a:r>
                      <a:r>
                        <a:rPr lang="en-GB" sz="1800" b="1" u="none" strike="noStrike" dirty="0" err="1">
                          <a:effectLst/>
                          <a:latin typeface="+mn-lt"/>
                        </a:rPr>
                        <a:t>Tennet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Cambridge National in Child Development Revision Guide and Workbook </a:t>
                      </a:r>
                      <a:r>
                        <a:rPr lang="en-GB" sz="14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endParaRPr lang="en-GB" sz="1400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1400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1400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1400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GB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 fontAlgn="b"/>
                      <a:endParaRPr lang="en-GB" sz="18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  <a:p>
                      <a:pPr algn="l" fontAlgn="b"/>
                      <a:endParaRPr lang="en-GB" sz="18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  <a:p>
                      <a:pPr algn="l" fontAlgn="b"/>
                      <a:endParaRPr lang="en-GB" sz="1800" b="0" i="0" u="sng" strike="noStrike" dirty="0">
                        <a:solidFill>
                          <a:srgbClr val="0563C1"/>
                        </a:solidFill>
                        <a:effectLst/>
                        <a:latin typeface="+mn-lt"/>
                      </a:endParaRPr>
                    </a:p>
                  </a:txBody>
                  <a:tcPr marL="6317" marR="6317" marT="631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76087"/>
                  </a:ext>
                </a:extLst>
              </a:tr>
              <a:tr h="67721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AQA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GCSE Sociology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Miss Boswell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3"/>
                        </a:rPr>
                        <a:t>AQA GCSE 9-1 Sociology Workbook: Ideal for home learning, 2022 and 2023 exams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26512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5C73519C-3811-41D0-9152-59FFB01EC7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91" t="14282" r="45326" b="19212"/>
          <a:stretch/>
        </p:blipFill>
        <p:spPr>
          <a:xfrm>
            <a:off x="5611660" y="4557174"/>
            <a:ext cx="1507972" cy="20667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544" y="1673642"/>
            <a:ext cx="1533344" cy="2171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82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2FCC1-8782-4F93-B6E5-9C84778D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6" y="13567"/>
            <a:ext cx="11847447" cy="708301"/>
          </a:xfrm>
        </p:spPr>
        <p:txBody>
          <a:bodyPr>
            <a:normAutofit/>
          </a:bodyPr>
          <a:lstStyle/>
          <a:p>
            <a:r>
              <a:rPr lang="en-GB" b="1" dirty="0"/>
              <a:t>Option </a:t>
            </a:r>
            <a:r>
              <a:rPr lang="en-GB" b="1"/>
              <a:t>Subjects – </a:t>
            </a:r>
            <a:r>
              <a:rPr lang="en-GB" b="1">
                <a:solidFill>
                  <a:srgbClr val="0070C0"/>
                </a:solidFill>
              </a:rPr>
              <a:t>MFL </a:t>
            </a:r>
            <a:r>
              <a:rPr lang="en-GB" b="1" dirty="0">
                <a:solidFill>
                  <a:srgbClr val="0070C0"/>
                </a:solidFill>
              </a:rPr>
              <a:t>- French and Mandarin</a:t>
            </a:r>
            <a:endParaRPr lang="en-GB" sz="2000" b="1" dirty="0">
              <a:solidFill>
                <a:srgbClr val="0070C0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BC5160E-43D3-45C3-8E8B-A18FB5116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662033"/>
              </p:ext>
            </p:extLst>
          </p:nvPr>
        </p:nvGraphicFramePr>
        <p:xfrm>
          <a:off x="172276" y="705337"/>
          <a:ext cx="11529394" cy="21443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1353">
                  <a:extLst>
                    <a:ext uri="{9D8B030D-6E8A-4147-A177-3AD203B41FA5}">
                      <a16:colId xmlns:a16="http://schemas.microsoft.com/office/drawing/2014/main" val="373615726"/>
                    </a:ext>
                  </a:extLst>
                </a:gridCol>
                <a:gridCol w="2065443">
                  <a:extLst>
                    <a:ext uri="{9D8B030D-6E8A-4147-A177-3AD203B41FA5}">
                      <a16:colId xmlns:a16="http://schemas.microsoft.com/office/drawing/2014/main" val="85198775"/>
                    </a:ext>
                  </a:extLst>
                </a:gridCol>
                <a:gridCol w="1615230">
                  <a:extLst>
                    <a:ext uri="{9D8B030D-6E8A-4147-A177-3AD203B41FA5}">
                      <a16:colId xmlns:a16="http://schemas.microsoft.com/office/drawing/2014/main" val="2058313712"/>
                    </a:ext>
                  </a:extLst>
                </a:gridCol>
                <a:gridCol w="6377368">
                  <a:extLst>
                    <a:ext uri="{9D8B030D-6E8A-4147-A177-3AD203B41FA5}">
                      <a16:colId xmlns:a16="http://schemas.microsoft.com/office/drawing/2014/main" val="1666694390"/>
                    </a:ext>
                  </a:extLst>
                </a:gridCol>
              </a:tblGrid>
              <a:tr h="16930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effectLst/>
                        </a:rPr>
                        <a:t>Exam board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effectLst/>
                        </a:rPr>
                        <a:t>KS4 Course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effectLst/>
                        </a:rPr>
                        <a:t>Staff Contact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effectLst/>
                        </a:rPr>
                        <a:t>Recommended Revision Guides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651435"/>
                  </a:ext>
                </a:extLst>
              </a:tr>
              <a:tr h="124026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AQA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GCSE French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Mrs Watson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Pearson Revise AQA GCSE French (9-1) French revision guide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76087"/>
                  </a:ext>
                </a:extLst>
              </a:tr>
              <a:tr h="248051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Pearson Revise AQA GCSE French (9-1) French revision workbook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187153"/>
                  </a:ext>
                </a:extLst>
              </a:tr>
              <a:tr h="12402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GCSE French AQA Exam Practice Workbook - for the Grade 9-1 Course 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3101429"/>
                  </a:ext>
                </a:extLst>
              </a:tr>
              <a:tr h="36891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AQA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GCSE Chinese (Mandarin)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Mrs Kirk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Secondary School Chinese Workbook 1 (AQA)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26512"/>
                  </a:ext>
                </a:extLst>
              </a:tr>
              <a:tr h="36891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GCSE Chinese practice workbook and papers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43555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0AF3C77-385F-4096-B673-29DAFE17B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1481" y="3004901"/>
            <a:ext cx="2731245" cy="37371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34F6AC-8337-4806-8BFC-D14ECA0C72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0468" y="3004901"/>
            <a:ext cx="2981202" cy="37371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95D26B-17F5-4885-9BEE-7C114ED1FE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389" y="2957278"/>
            <a:ext cx="1550506" cy="22346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49AC1E-F004-4068-AF4D-401D48FB70B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4523" y="4231511"/>
            <a:ext cx="1702745" cy="24589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AA6E1E-B648-40A9-90C3-6125FFA60A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5460" y="3004901"/>
            <a:ext cx="2901688" cy="37021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3754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2FCC1-8782-4F93-B6E5-9C84778D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6" y="13567"/>
            <a:ext cx="11847447" cy="708301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Option Subjects – </a:t>
            </a:r>
            <a:r>
              <a:rPr lang="en-GB" b="1" dirty="0">
                <a:solidFill>
                  <a:srgbClr val="0070C0"/>
                </a:solidFill>
              </a:rPr>
              <a:t>Media Studies and BTEC Creative Media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BC5160E-43D3-45C3-8E8B-A18FB5116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153407"/>
              </p:ext>
            </p:extLst>
          </p:nvPr>
        </p:nvGraphicFramePr>
        <p:xfrm>
          <a:off x="172276" y="705340"/>
          <a:ext cx="11529394" cy="46625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1353">
                  <a:extLst>
                    <a:ext uri="{9D8B030D-6E8A-4147-A177-3AD203B41FA5}">
                      <a16:colId xmlns:a16="http://schemas.microsoft.com/office/drawing/2014/main" val="373615726"/>
                    </a:ext>
                  </a:extLst>
                </a:gridCol>
                <a:gridCol w="2065443">
                  <a:extLst>
                    <a:ext uri="{9D8B030D-6E8A-4147-A177-3AD203B41FA5}">
                      <a16:colId xmlns:a16="http://schemas.microsoft.com/office/drawing/2014/main" val="85198775"/>
                    </a:ext>
                  </a:extLst>
                </a:gridCol>
                <a:gridCol w="2082128">
                  <a:extLst>
                    <a:ext uri="{9D8B030D-6E8A-4147-A177-3AD203B41FA5}">
                      <a16:colId xmlns:a16="http://schemas.microsoft.com/office/drawing/2014/main" val="2058313712"/>
                    </a:ext>
                  </a:extLst>
                </a:gridCol>
                <a:gridCol w="5910470">
                  <a:extLst>
                    <a:ext uri="{9D8B030D-6E8A-4147-A177-3AD203B41FA5}">
                      <a16:colId xmlns:a16="http://schemas.microsoft.com/office/drawing/2014/main" val="1666694390"/>
                    </a:ext>
                  </a:extLst>
                </a:gridCol>
              </a:tblGrid>
              <a:tr h="232019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effectLst/>
                        </a:rPr>
                        <a:t>Exam board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effectLst/>
                        </a:rPr>
                        <a:t>KS4 Course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effectLst/>
                        </a:rPr>
                        <a:t>Staff Contact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u="none" strike="noStrike" dirty="0">
                          <a:effectLst/>
                        </a:rPr>
                        <a:t>Recommended Revision Guides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651435"/>
                  </a:ext>
                </a:extLst>
              </a:tr>
              <a:tr h="2225444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WJEC - </a:t>
                      </a:r>
                      <a:r>
                        <a:rPr lang="en-GB" sz="1800" b="1" u="none" strike="noStrike" dirty="0" err="1">
                          <a:effectLst/>
                        </a:rPr>
                        <a:t>Eduqas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GCSE  Media Studies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Mr Thompson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WJEC/</a:t>
                      </a:r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Eduqas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 GCSE Media Studies Revision Guide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76087"/>
                  </a:ext>
                </a:extLst>
              </a:tr>
              <a:tr h="958623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Pearson Edexcel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BTEC  L1/2 Tech Award in Creative Media Production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Mr Thompson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None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26512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58C3519-955F-4897-BE0C-F068525546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328" y="1413641"/>
            <a:ext cx="2316681" cy="288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92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2FCC1-8782-4F93-B6E5-9C84778D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66575"/>
            <a:ext cx="10515600" cy="708301"/>
          </a:xfrm>
        </p:spPr>
        <p:txBody>
          <a:bodyPr/>
          <a:lstStyle/>
          <a:p>
            <a:r>
              <a:rPr lang="en-GB" b="1" dirty="0"/>
              <a:t>English Language GCSE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BC5160E-43D3-45C3-8E8B-A18FB5116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178790"/>
              </p:ext>
            </p:extLst>
          </p:nvPr>
        </p:nvGraphicFramePr>
        <p:xfrm>
          <a:off x="172277" y="887894"/>
          <a:ext cx="11680137" cy="56819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9286">
                  <a:extLst>
                    <a:ext uri="{9D8B030D-6E8A-4147-A177-3AD203B41FA5}">
                      <a16:colId xmlns:a16="http://schemas.microsoft.com/office/drawing/2014/main" val="373615726"/>
                    </a:ext>
                  </a:extLst>
                </a:gridCol>
                <a:gridCol w="1153585">
                  <a:extLst>
                    <a:ext uri="{9D8B030D-6E8A-4147-A177-3AD203B41FA5}">
                      <a16:colId xmlns:a16="http://schemas.microsoft.com/office/drawing/2014/main" val="85198775"/>
                    </a:ext>
                  </a:extLst>
                </a:gridCol>
                <a:gridCol w="1550504">
                  <a:extLst>
                    <a:ext uri="{9D8B030D-6E8A-4147-A177-3AD203B41FA5}">
                      <a16:colId xmlns:a16="http://schemas.microsoft.com/office/drawing/2014/main" val="2058313712"/>
                    </a:ext>
                  </a:extLst>
                </a:gridCol>
                <a:gridCol w="3326296">
                  <a:extLst>
                    <a:ext uri="{9D8B030D-6E8A-4147-A177-3AD203B41FA5}">
                      <a16:colId xmlns:a16="http://schemas.microsoft.com/office/drawing/2014/main" val="1666694390"/>
                    </a:ext>
                  </a:extLst>
                </a:gridCol>
                <a:gridCol w="4550466">
                  <a:extLst>
                    <a:ext uri="{9D8B030D-6E8A-4147-A177-3AD203B41FA5}">
                      <a16:colId xmlns:a16="http://schemas.microsoft.com/office/drawing/2014/main" val="2577860992"/>
                    </a:ext>
                  </a:extLst>
                </a:gridCol>
              </a:tblGrid>
              <a:tr h="16930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</a:rPr>
                        <a:t>Exam board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</a:rPr>
                        <a:t>KS4 Course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</a:rPr>
                        <a:t>Staff Contact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</a:rPr>
                        <a:t>Recommended Revision Guides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651435"/>
                  </a:ext>
                </a:extLst>
              </a:tr>
              <a:tr h="2066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b="1" u="none" strike="noStrike" dirty="0">
                          <a:effectLst/>
                        </a:rPr>
                        <a:t>AQA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GCSE English Language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b="1" u="none" strike="noStrike" dirty="0">
                          <a:effectLst/>
                        </a:rPr>
                        <a:t>Mrs Adamson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600" dirty="0">
                        <a:hlinkClick r:id="rId2"/>
                      </a:endParaRPr>
                    </a:p>
                    <a:p>
                      <a:pPr algn="l" fontAlgn="ctr"/>
                      <a:endParaRPr lang="en-GB" sz="1600" dirty="0">
                        <a:hlinkClick r:id="rId2"/>
                      </a:endParaRPr>
                    </a:p>
                    <a:p>
                      <a:pPr algn="l" fontAlgn="ctr"/>
                      <a:endParaRPr lang="en-GB" sz="1600" dirty="0">
                        <a:hlinkClick r:id="rId2"/>
                      </a:endParaRPr>
                    </a:p>
                    <a:p>
                      <a:pPr algn="l" fontAlgn="ctr"/>
                      <a:endParaRPr lang="en-GB" sz="1600" dirty="0">
                        <a:hlinkClick r:id="rId2"/>
                      </a:endParaRPr>
                    </a:p>
                    <a:p>
                      <a:pPr algn="l" fontAlgn="ctr"/>
                      <a:endParaRPr lang="en-GB" sz="1600" dirty="0">
                        <a:hlinkClick r:id="rId2"/>
                      </a:endParaRPr>
                    </a:p>
                    <a:p>
                      <a:pPr algn="l" fontAlgn="ctr"/>
                      <a:endParaRPr lang="en-GB" sz="1600" dirty="0">
                        <a:hlinkClick r:id="rId2"/>
                      </a:endParaRPr>
                    </a:p>
                    <a:p>
                      <a:pPr algn="l" fontAlgn="ctr"/>
                      <a:endParaRPr lang="en-GB" sz="1600" dirty="0">
                        <a:hlinkClick r:id="rId2"/>
                      </a:endParaRPr>
                    </a:p>
                    <a:p>
                      <a:pPr algn="l" fontAlgn="ctr"/>
                      <a:endParaRPr lang="en-GB" sz="1600" dirty="0">
                        <a:hlinkClick r:id="rId2"/>
                      </a:endParaRPr>
                    </a:p>
                    <a:p>
                      <a:pPr algn="l" fontAlgn="ctr"/>
                      <a:r>
                        <a:rPr lang="en-GB" sz="1600" dirty="0">
                          <a:hlinkClick r:id="rId2"/>
                        </a:rPr>
                        <a:t>New GCSE English Language AQA Revision Guide - includes Online Edition and Videos - CGP Books</a:t>
                      </a:r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08418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85C97C5-FF5E-4175-A76E-C9DF15911B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575" y="1597576"/>
            <a:ext cx="3554064" cy="474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21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2FCC1-8782-4F93-B6E5-9C84778D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13567"/>
            <a:ext cx="10515600" cy="708301"/>
          </a:xfrm>
        </p:spPr>
        <p:txBody>
          <a:bodyPr/>
          <a:lstStyle/>
          <a:p>
            <a:r>
              <a:rPr lang="en-GB" b="1" dirty="0"/>
              <a:t>English Literature GCSE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BC5160E-43D3-45C3-8E8B-A18FB5116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4752609"/>
              </p:ext>
            </p:extLst>
          </p:nvPr>
        </p:nvGraphicFramePr>
        <p:xfrm>
          <a:off x="172277" y="649360"/>
          <a:ext cx="11680137" cy="60783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9286">
                  <a:extLst>
                    <a:ext uri="{9D8B030D-6E8A-4147-A177-3AD203B41FA5}">
                      <a16:colId xmlns:a16="http://schemas.microsoft.com/office/drawing/2014/main" val="373615726"/>
                    </a:ext>
                  </a:extLst>
                </a:gridCol>
                <a:gridCol w="1153585">
                  <a:extLst>
                    <a:ext uri="{9D8B030D-6E8A-4147-A177-3AD203B41FA5}">
                      <a16:colId xmlns:a16="http://schemas.microsoft.com/office/drawing/2014/main" val="85198775"/>
                    </a:ext>
                  </a:extLst>
                </a:gridCol>
                <a:gridCol w="1272209">
                  <a:extLst>
                    <a:ext uri="{9D8B030D-6E8A-4147-A177-3AD203B41FA5}">
                      <a16:colId xmlns:a16="http://schemas.microsoft.com/office/drawing/2014/main" val="2058313712"/>
                    </a:ext>
                  </a:extLst>
                </a:gridCol>
                <a:gridCol w="4316112">
                  <a:extLst>
                    <a:ext uri="{9D8B030D-6E8A-4147-A177-3AD203B41FA5}">
                      <a16:colId xmlns:a16="http://schemas.microsoft.com/office/drawing/2014/main" val="1666694390"/>
                    </a:ext>
                  </a:extLst>
                </a:gridCol>
                <a:gridCol w="3838945">
                  <a:extLst>
                    <a:ext uri="{9D8B030D-6E8A-4147-A177-3AD203B41FA5}">
                      <a16:colId xmlns:a16="http://schemas.microsoft.com/office/drawing/2014/main" val="2577860992"/>
                    </a:ext>
                  </a:extLst>
                </a:gridCol>
              </a:tblGrid>
              <a:tr h="55131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Exam board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KS4 Course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Staff Contact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Recommended Revision Guides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651435"/>
                  </a:ext>
                </a:extLst>
              </a:tr>
              <a:tr h="903221"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GB" sz="2000" b="1" u="none" strike="noStrike" dirty="0">
                          <a:effectLst/>
                        </a:rPr>
                        <a:t>AQA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GCSE English Literature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l" fontAlgn="ctr"/>
                      <a:r>
                        <a:rPr lang="en-GB" sz="1600" b="1" u="none" strike="noStrike" dirty="0">
                          <a:effectLst/>
                        </a:rPr>
                        <a:t>Mrs Adamson</a:t>
                      </a:r>
                    </a:p>
                    <a:p>
                      <a:pPr algn="l" fontAlgn="ctr"/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New GCSE English text guide- An Inspector Calls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CGP</a:t>
                      </a:r>
                    </a:p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76087"/>
                  </a:ext>
                </a:extLst>
              </a:tr>
              <a:tr h="1126843">
                <a:tc vMerge="1">
                  <a:txBody>
                    <a:bodyPr/>
                    <a:lstStyle/>
                    <a:p>
                      <a:pPr algn="ctr" fontAlgn="ctr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New GCSE English text guide- A Christmas Carol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t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CGP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t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715918"/>
                  </a:ext>
                </a:extLst>
              </a:tr>
              <a:tr h="1220651">
                <a:tc vMerge="1">
                  <a:txBody>
                    <a:bodyPr/>
                    <a:lstStyle/>
                    <a:p>
                      <a:pPr algn="ctr" fontAlgn="ctr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New GCSE English AQA poetry Guide-Power &amp; Conflict anthology</a:t>
                      </a:r>
                      <a:b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CGP</a:t>
                      </a:r>
                    </a:p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4566495"/>
                  </a:ext>
                </a:extLst>
              </a:tr>
              <a:tr h="1220651">
                <a:tc vMerge="1">
                  <a:txBody>
                    <a:bodyPr/>
                    <a:lstStyle/>
                    <a:p>
                      <a:pPr algn="ctr" fontAlgn="ctr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New GCSE English AQA Unseen Poetry Guide-Book 1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CGP</a:t>
                      </a:r>
                    </a:p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0048097"/>
                  </a:ext>
                </a:extLst>
              </a:tr>
              <a:tr h="1035921">
                <a:tc vMerge="1">
                  <a:txBody>
                    <a:bodyPr/>
                    <a:lstStyle/>
                    <a:p>
                      <a:pPr algn="l" fontAlgn="ctr"/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ctr"/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6"/>
                        </a:rPr>
                        <a:t>GCSE English Shakespeare Text Guide - Macbeth includes Online Edition &amp; Quizzes | CGP Books</a:t>
                      </a:r>
                      <a:endParaRPr lang="en-GB" sz="1400" u="sng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CGP</a:t>
                      </a:r>
                    </a:p>
                    <a:p>
                      <a:pPr algn="l" fontAlgn="b"/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9996915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23521F35-6002-4212-A3FE-7F2DA01E56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2460" y="1290707"/>
            <a:ext cx="1237054" cy="1740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AA6DB5-563F-4717-B6E8-4DC219AC34C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826" t="15663" r="45544" b="17402"/>
          <a:stretch/>
        </p:blipFill>
        <p:spPr>
          <a:xfrm>
            <a:off x="10454609" y="1269757"/>
            <a:ext cx="1246510" cy="1761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4C6C10-26EF-44DB-8159-D5CBE063E8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261" t="15829" r="44782" b="16119"/>
          <a:stretch/>
        </p:blipFill>
        <p:spPr>
          <a:xfrm>
            <a:off x="8192460" y="5008768"/>
            <a:ext cx="1197156" cy="16991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139BD2-BCD5-497F-9F68-52614A0607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62275" y="5008769"/>
            <a:ext cx="1138844" cy="1606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89616" y="3107038"/>
            <a:ext cx="1291655" cy="182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655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2FCC1-8782-4F93-B6E5-9C84778D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66575"/>
            <a:ext cx="10515600" cy="708301"/>
          </a:xfrm>
        </p:spPr>
        <p:txBody>
          <a:bodyPr/>
          <a:lstStyle/>
          <a:p>
            <a:r>
              <a:rPr lang="en-GB" b="1" dirty="0"/>
              <a:t>Maths GCSE </a:t>
            </a:r>
            <a:r>
              <a:rPr lang="en-GB" sz="1800" b="1" i="1" dirty="0"/>
              <a:t>- check if F or H level with your teacher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BC5160E-43D3-45C3-8E8B-A18FB5116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270671"/>
              </p:ext>
            </p:extLst>
          </p:nvPr>
        </p:nvGraphicFramePr>
        <p:xfrm>
          <a:off x="172277" y="689115"/>
          <a:ext cx="11680137" cy="58754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9286">
                  <a:extLst>
                    <a:ext uri="{9D8B030D-6E8A-4147-A177-3AD203B41FA5}">
                      <a16:colId xmlns:a16="http://schemas.microsoft.com/office/drawing/2014/main" val="373615726"/>
                    </a:ext>
                  </a:extLst>
                </a:gridCol>
                <a:gridCol w="1617411">
                  <a:extLst>
                    <a:ext uri="{9D8B030D-6E8A-4147-A177-3AD203B41FA5}">
                      <a16:colId xmlns:a16="http://schemas.microsoft.com/office/drawing/2014/main" val="85198775"/>
                    </a:ext>
                  </a:extLst>
                </a:gridCol>
                <a:gridCol w="1285461">
                  <a:extLst>
                    <a:ext uri="{9D8B030D-6E8A-4147-A177-3AD203B41FA5}">
                      <a16:colId xmlns:a16="http://schemas.microsoft.com/office/drawing/2014/main" val="2058313712"/>
                    </a:ext>
                  </a:extLst>
                </a:gridCol>
                <a:gridCol w="3127513">
                  <a:extLst>
                    <a:ext uri="{9D8B030D-6E8A-4147-A177-3AD203B41FA5}">
                      <a16:colId xmlns:a16="http://schemas.microsoft.com/office/drawing/2014/main" val="1666694390"/>
                    </a:ext>
                  </a:extLst>
                </a:gridCol>
                <a:gridCol w="4550466">
                  <a:extLst>
                    <a:ext uri="{9D8B030D-6E8A-4147-A177-3AD203B41FA5}">
                      <a16:colId xmlns:a16="http://schemas.microsoft.com/office/drawing/2014/main" val="2577860992"/>
                    </a:ext>
                  </a:extLst>
                </a:gridCol>
              </a:tblGrid>
              <a:tr h="55017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Exam board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KS4 Course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Staff Contact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Recommended Revision Guides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651435"/>
                  </a:ext>
                </a:extLst>
              </a:tr>
              <a:tr h="532053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Pearson Edexcel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GCSE Mathematics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Mrs </a:t>
                      </a:r>
                      <a:r>
                        <a:rPr lang="en-GB" sz="1800" b="1" u="none" strike="noStrike" dirty="0" err="1">
                          <a:effectLst/>
                        </a:rPr>
                        <a:t>Bartch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GCSE Maths Edexcel Revision Guide Foundation</a:t>
                      </a: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CGP</a:t>
                      </a: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GCSE Maths Edexcel Revision Guide Higher</a:t>
                      </a: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CGP</a:t>
                      </a:r>
                    </a:p>
                    <a:p>
                      <a:pPr algn="ctr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08418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16EA3FB9-1496-43C5-89F7-F38045DB8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7322" y="1765584"/>
            <a:ext cx="3503632" cy="4609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CAE97D-141C-40B8-BA67-D1B4684021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3371" y="2263160"/>
            <a:ext cx="2926489" cy="399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94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2FCC1-8782-4F93-B6E5-9C84778D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13567"/>
            <a:ext cx="11847446" cy="708301"/>
          </a:xfrm>
        </p:spPr>
        <p:txBody>
          <a:bodyPr>
            <a:normAutofit/>
          </a:bodyPr>
          <a:lstStyle/>
          <a:p>
            <a:r>
              <a:rPr lang="en-GB" b="1" dirty="0"/>
              <a:t>Science GCSE (Combined Science) </a:t>
            </a:r>
            <a:r>
              <a:rPr lang="en-GB" sz="2000" b="1" i="1" dirty="0"/>
              <a:t>- </a:t>
            </a:r>
            <a:r>
              <a:rPr lang="en-GB" sz="2000" b="1" i="1" dirty="0">
                <a:solidFill>
                  <a:srgbClr val="FF0000"/>
                </a:solidFill>
              </a:rPr>
              <a:t>check if F or H level with your teacher</a:t>
            </a:r>
            <a:endParaRPr lang="en-GB" sz="20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BC5160E-43D3-45C3-8E8B-A18FB5116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183208"/>
              </p:ext>
            </p:extLst>
          </p:nvPr>
        </p:nvGraphicFramePr>
        <p:xfrm>
          <a:off x="172277" y="649359"/>
          <a:ext cx="11680137" cy="60508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9286">
                  <a:extLst>
                    <a:ext uri="{9D8B030D-6E8A-4147-A177-3AD203B41FA5}">
                      <a16:colId xmlns:a16="http://schemas.microsoft.com/office/drawing/2014/main" val="373615726"/>
                    </a:ext>
                  </a:extLst>
                </a:gridCol>
                <a:gridCol w="1153585">
                  <a:extLst>
                    <a:ext uri="{9D8B030D-6E8A-4147-A177-3AD203B41FA5}">
                      <a16:colId xmlns:a16="http://schemas.microsoft.com/office/drawing/2014/main" val="85198775"/>
                    </a:ext>
                  </a:extLst>
                </a:gridCol>
                <a:gridCol w="1272209">
                  <a:extLst>
                    <a:ext uri="{9D8B030D-6E8A-4147-A177-3AD203B41FA5}">
                      <a16:colId xmlns:a16="http://schemas.microsoft.com/office/drawing/2014/main" val="2058313712"/>
                    </a:ext>
                  </a:extLst>
                </a:gridCol>
                <a:gridCol w="3604591">
                  <a:extLst>
                    <a:ext uri="{9D8B030D-6E8A-4147-A177-3AD203B41FA5}">
                      <a16:colId xmlns:a16="http://schemas.microsoft.com/office/drawing/2014/main" val="1666694390"/>
                    </a:ext>
                  </a:extLst>
                </a:gridCol>
                <a:gridCol w="4550466">
                  <a:extLst>
                    <a:ext uri="{9D8B030D-6E8A-4147-A177-3AD203B41FA5}">
                      <a16:colId xmlns:a16="http://schemas.microsoft.com/office/drawing/2014/main" val="2577860992"/>
                    </a:ext>
                  </a:extLst>
                </a:gridCol>
              </a:tblGrid>
              <a:tr h="16930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Exam board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KS4 Course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Staff Contact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Recommended Revision Guides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651435"/>
                  </a:ext>
                </a:extLst>
              </a:tr>
              <a:tr h="677212">
                <a:tc>
                  <a:txBody>
                    <a:bodyPr/>
                    <a:lstStyle/>
                    <a:p>
                      <a:pPr algn="l" fontAlgn="ctr"/>
                      <a:r>
                        <a:rPr lang="en-GB" sz="2000" b="1" u="none" strike="noStrike" dirty="0">
                          <a:effectLst/>
                        </a:rPr>
                        <a:t>AQA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GCSE Combined Science: Trilogy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600" b="1" u="none" strike="noStrike" dirty="0">
                          <a:effectLst/>
                        </a:rPr>
                        <a:t>Mrs Pollard / Dr Holder / Miss Kiefer</a:t>
                      </a:r>
                    </a:p>
                    <a:p>
                      <a:pPr algn="l" fontAlgn="ctr"/>
                      <a:endParaRPr lang="en-GB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GCSE Combined Science AQA Higher Complete Revision &amp; practice</a:t>
                      </a: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CGP</a:t>
                      </a: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GCSE Combined Science AQA Revision Guide- Foundation</a:t>
                      </a: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CGP</a:t>
                      </a: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76087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CBC5E72-92AC-4DEA-B43A-80D22D42A7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87" t="13509" r="44674" b="16505"/>
          <a:stretch/>
        </p:blipFill>
        <p:spPr>
          <a:xfrm>
            <a:off x="3800059" y="1794405"/>
            <a:ext cx="3260035" cy="47972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0C50C4-4E8A-49F5-BBD0-D5B9781C8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9683" y="1793724"/>
            <a:ext cx="3261643" cy="4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47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2FCC1-8782-4F93-B6E5-9C84778D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757" y="-12937"/>
            <a:ext cx="12298019" cy="708301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Separate Sciences </a:t>
            </a:r>
            <a:r>
              <a:rPr lang="en-GB" b="1" dirty="0">
                <a:solidFill>
                  <a:srgbClr val="0070C0"/>
                </a:solidFill>
              </a:rPr>
              <a:t>– Biology, Chemistry and Physics - </a:t>
            </a:r>
            <a:r>
              <a:rPr lang="en-GB" b="1" u="sng" dirty="0">
                <a:solidFill>
                  <a:srgbClr val="FF0000"/>
                </a:solidFill>
              </a:rPr>
              <a:t>Higher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BC5160E-43D3-45C3-8E8B-A18FB5116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142979"/>
              </p:ext>
            </p:extLst>
          </p:nvPr>
        </p:nvGraphicFramePr>
        <p:xfrm>
          <a:off x="172277" y="649359"/>
          <a:ext cx="11680137" cy="24675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9286">
                  <a:extLst>
                    <a:ext uri="{9D8B030D-6E8A-4147-A177-3AD203B41FA5}">
                      <a16:colId xmlns:a16="http://schemas.microsoft.com/office/drawing/2014/main" val="373615726"/>
                    </a:ext>
                  </a:extLst>
                </a:gridCol>
                <a:gridCol w="1153585">
                  <a:extLst>
                    <a:ext uri="{9D8B030D-6E8A-4147-A177-3AD203B41FA5}">
                      <a16:colId xmlns:a16="http://schemas.microsoft.com/office/drawing/2014/main" val="85198775"/>
                    </a:ext>
                  </a:extLst>
                </a:gridCol>
                <a:gridCol w="1272209">
                  <a:extLst>
                    <a:ext uri="{9D8B030D-6E8A-4147-A177-3AD203B41FA5}">
                      <a16:colId xmlns:a16="http://schemas.microsoft.com/office/drawing/2014/main" val="2058313712"/>
                    </a:ext>
                  </a:extLst>
                </a:gridCol>
                <a:gridCol w="8155057">
                  <a:extLst>
                    <a:ext uri="{9D8B030D-6E8A-4147-A177-3AD203B41FA5}">
                      <a16:colId xmlns:a16="http://schemas.microsoft.com/office/drawing/2014/main" val="1666694390"/>
                    </a:ext>
                  </a:extLst>
                </a:gridCol>
              </a:tblGrid>
              <a:tr h="16930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Exam board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KS4 Course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Staff Contact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Recommended Revision Guides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6514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AQA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Biology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Mrs Pollard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hlinkClick r:id="rId2"/>
                        </a:rPr>
                        <a:t>GCSE Biology AQA Revision Guide-Higher</a:t>
                      </a: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CGP</a:t>
                      </a:r>
                    </a:p>
                    <a:p>
                      <a:pPr algn="l" fontAlgn="b"/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76087"/>
                  </a:ext>
                </a:extLst>
              </a:tr>
              <a:tr h="67721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AQA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Chemistry</a:t>
                      </a: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Dr Holder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GCSE Chemistry AQA Complete Revision &amp; practice - CGP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26512"/>
                  </a:ext>
                </a:extLst>
              </a:tr>
              <a:tr h="67721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AQA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Physics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Miss Kiefer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GCSE Physics AQA Complete Revision &amp; Practice - CGP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635575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340B95E-C6B1-4981-892A-5A50FA26A6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153" t="14282" r="44891" b="17085"/>
          <a:stretch/>
        </p:blipFill>
        <p:spPr>
          <a:xfrm>
            <a:off x="1245703" y="3254741"/>
            <a:ext cx="2411895" cy="3452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8E4BF7-FECD-437F-B380-0A4A4ED447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609" t="10507" r="19022" b="7419"/>
          <a:stretch/>
        </p:blipFill>
        <p:spPr>
          <a:xfrm>
            <a:off x="4470789" y="3274937"/>
            <a:ext cx="2496704" cy="34525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5CBF24-0110-4409-8D64-4771C7C1C4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6304" t="10507" r="17826" b="7613"/>
          <a:stretch/>
        </p:blipFill>
        <p:spPr>
          <a:xfrm>
            <a:off x="7913205" y="3295133"/>
            <a:ext cx="2658617" cy="341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2FCC1-8782-4F93-B6E5-9C84778D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52" y="13567"/>
            <a:ext cx="12510053" cy="708301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Art and Design Technology Subjects – </a:t>
            </a:r>
            <a:r>
              <a:rPr lang="en-GB" sz="4000" b="1" dirty="0">
                <a:solidFill>
                  <a:srgbClr val="0070C0"/>
                </a:solidFill>
              </a:rPr>
              <a:t>Art, Graphics, Food Tech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BC5160E-43D3-45C3-8E8B-A18FB5116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9200352"/>
              </p:ext>
            </p:extLst>
          </p:nvPr>
        </p:nvGraphicFramePr>
        <p:xfrm>
          <a:off x="172276" y="771597"/>
          <a:ext cx="7911549" cy="33267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9653">
                  <a:extLst>
                    <a:ext uri="{9D8B030D-6E8A-4147-A177-3AD203B41FA5}">
                      <a16:colId xmlns:a16="http://schemas.microsoft.com/office/drawing/2014/main" val="373615726"/>
                    </a:ext>
                  </a:extLst>
                </a:gridCol>
                <a:gridCol w="2568802">
                  <a:extLst>
                    <a:ext uri="{9D8B030D-6E8A-4147-A177-3AD203B41FA5}">
                      <a16:colId xmlns:a16="http://schemas.microsoft.com/office/drawing/2014/main" val="85198775"/>
                    </a:ext>
                  </a:extLst>
                </a:gridCol>
                <a:gridCol w="1740540">
                  <a:extLst>
                    <a:ext uri="{9D8B030D-6E8A-4147-A177-3AD203B41FA5}">
                      <a16:colId xmlns:a16="http://schemas.microsoft.com/office/drawing/2014/main" val="2058313712"/>
                    </a:ext>
                  </a:extLst>
                </a:gridCol>
                <a:gridCol w="2592554">
                  <a:extLst>
                    <a:ext uri="{9D8B030D-6E8A-4147-A177-3AD203B41FA5}">
                      <a16:colId xmlns:a16="http://schemas.microsoft.com/office/drawing/2014/main" val="1666694390"/>
                    </a:ext>
                  </a:extLst>
                </a:gridCol>
              </a:tblGrid>
              <a:tr h="16930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Exam board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KS4 Course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Staff Contact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Recommended Revision Guides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6514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AQA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GCSE Art &amp; Design (Fine Art) – </a:t>
                      </a:r>
                      <a:r>
                        <a:rPr lang="en-GB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Years 10 and 11</a:t>
                      </a:r>
                    </a:p>
                    <a:p>
                      <a:pPr algn="l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Mrs </a:t>
                      </a:r>
                      <a:r>
                        <a:rPr lang="en-GB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Dembry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None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76087"/>
                  </a:ext>
                </a:extLst>
              </a:tr>
              <a:tr h="67721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AQA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GCSE Art &amp; Design (Graphic Communication) </a:t>
                      </a:r>
                      <a:r>
                        <a:rPr lang="en-GB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– Year 10</a:t>
                      </a:r>
                    </a:p>
                    <a:p>
                      <a:pPr algn="l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Mrs Craig</a:t>
                      </a: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None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26512"/>
                  </a:ext>
                </a:extLst>
              </a:tr>
              <a:tr h="67721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WJEC EDUQAS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GCSE  in Food Preparation and Nutrition  </a:t>
                      </a:r>
                      <a:r>
                        <a:rPr lang="en-GB" sz="1800" b="1" i="0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– Year 10</a:t>
                      </a:r>
                    </a:p>
                    <a:p>
                      <a:pPr algn="l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Mr Hendry</a:t>
                      </a: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Eduqas</a:t>
                      </a: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 GCSE Food preparation and Nutrition: Revision Guide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53047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5524051B-FCCF-4E43-B6AC-57B2B435A7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30" t="26269" r="51305" b="17859"/>
          <a:stretch/>
        </p:blipFill>
        <p:spPr>
          <a:xfrm>
            <a:off x="8185889" y="771597"/>
            <a:ext cx="3658240" cy="467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67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2FCC1-8782-4F93-B6E5-9C84778D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13567"/>
            <a:ext cx="10515600" cy="708301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Humanities Subjects – </a:t>
            </a:r>
            <a:r>
              <a:rPr lang="en-GB" b="1" dirty="0">
                <a:solidFill>
                  <a:srgbClr val="0070C0"/>
                </a:solidFill>
              </a:rPr>
              <a:t>Geography, History and RE</a:t>
            </a:r>
            <a:endParaRPr lang="en-GB" b="1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BC5160E-43D3-45C3-8E8B-A18FB5116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916967"/>
              </p:ext>
            </p:extLst>
          </p:nvPr>
        </p:nvGraphicFramePr>
        <p:xfrm>
          <a:off x="172276" y="646071"/>
          <a:ext cx="11529394" cy="34062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1353">
                  <a:extLst>
                    <a:ext uri="{9D8B030D-6E8A-4147-A177-3AD203B41FA5}">
                      <a16:colId xmlns:a16="http://schemas.microsoft.com/office/drawing/2014/main" val="373615726"/>
                    </a:ext>
                  </a:extLst>
                </a:gridCol>
                <a:gridCol w="2065443">
                  <a:extLst>
                    <a:ext uri="{9D8B030D-6E8A-4147-A177-3AD203B41FA5}">
                      <a16:colId xmlns:a16="http://schemas.microsoft.com/office/drawing/2014/main" val="85198775"/>
                    </a:ext>
                  </a:extLst>
                </a:gridCol>
                <a:gridCol w="1615230">
                  <a:extLst>
                    <a:ext uri="{9D8B030D-6E8A-4147-A177-3AD203B41FA5}">
                      <a16:colId xmlns:a16="http://schemas.microsoft.com/office/drawing/2014/main" val="2058313712"/>
                    </a:ext>
                  </a:extLst>
                </a:gridCol>
                <a:gridCol w="6377368">
                  <a:extLst>
                    <a:ext uri="{9D8B030D-6E8A-4147-A177-3AD203B41FA5}">
                      <a16:colId xmlns:a16="http://schemas.microsoft.com/office/drawing/2014/main" val="1666694390"/>
                    </a:ext>
                  </a:extLst>
                </a:gridCol>
              </a:tblGrid>
              <a:tr h="16930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Exam board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KS4 Course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Staff Contact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Recommended Revision Guides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651435"/>
                  </a:ext>
                </a:extLst>
              </a:tr>
              <a:tr h="334826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AQA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GCSE Geography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Mrs Matterson</a:t>
                      </a: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2"/>
                        </a:rPr>
                        <a:t>GCSE 9-1 Geography AQA Revision Guide</a:t>
                      </a:r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- Oxford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76087"/>
                  </a:ext>
                </a:extLst>
              </a:tr>
              <a:tr h="169303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AQA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GCSE History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Mrs Jordan</a:t>
                      </a: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Oxford AQA GCSE History (9-1): America 1920-1973: Opportunity and Inequality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26512"/>
                  </a:ext>
                </a:extLst>
              </a:tr>
              <a:tr h="1693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4"/>
                        </a:rPr>
                        <a:t>Oxford AQA GCSE History: Elizabethan England c1568-1603 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169262"/>
                  </a:ext>
                </a:extLst>
              </a:tr>
              <a:tr h="1693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5"/>
                        </a:rPr>
                        <a:t>Oxford AQA GCSE History (9-1): Britain: Power and the People c1170-Present Day 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99086"/>
                  </a:ext>
                </a:extLst>
              </a:tr>
              <a:tr h="169303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6"/>
                        </a:rPr>
                        <a:t>Oxford AQA GCSE History: Conflict and Tension: The Inter-War Years 1918-39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025558"/>
                  </a:ext>
                </a:extLst>
              </a:tr>
              <a:tr h="677212">
                <a:tc>
                  <a:txBody>
                    <a:bodyPr/>
                    <a:lstStyle/>
                    <a:p>
                      <a:pPr algn="l"/>
                      <a:r>
                        <a:rPr lang="en-GB" sz="1800" b="1" dirty="0">
                          <a:latin typeface="+mn-lt"/>
                        </a:rPr>
                        <a:t>AQA</a:t>
                      </a: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GCSE Religious Studies A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Dr Henderson</a:t>
                      </a: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7"/>
                        </a:rPr>
                        <a:t>AQA GCSE Religious Studies A: Christianity and Islam Revision Guide: With all you need to know for your 2022 assessments (GCSE Religious Studies for AQA)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635575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8F47ECD-B390-4C3A-B2FA-CB72CF70AF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276" y="4216389"/>
            <a:ext cx="1667768" cy="25289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486843-567A-437C-BDA5-6602494264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5569" y="4216388"/>
            <a:ext cx="1745954" cy="2528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CCCA2C-4A6F-44CB-84F1-B6D33F27B1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7048" y="4176633"/>
            <a:ext cx="1781694" cy="25289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D30329-2574-4272-82E5-4722E5057C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8527" y="4216388"/>
            <a:ext cx="1745954" cy="25453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1CBD2A1-82BF-4C6B-BE32-B22A4518F5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84266" y="4216387"/>
            <a:ext cx="2035554" cy="25453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57673BD-9964-4EE2-8A26-9E9A63B0A1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69605" y="4203103"/>
            <a:ext cx="2030144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416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2FCC1-8782-4F93-B6E5-9C84778D4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77" y="13567"/>
            <a:ext cx="10515600" cy="708301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Option Subjects – </a:t>
            </a:r>
            <a:r>
              <a:rPr lang="en-GB" b="1" dirty="0">
                <a:solidFill>
                  <a:srgbClr val="0070C0"/>
                </a:solidFill>
              </a:rPr>
              <a:t>Business, Computing and ICT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BC5160E-43D3-45C3-8E8B-A18FB5116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849708"/>
              </p:ext>
            </p:extLst>
          </p:nvPr>
        </p:nvGraphicFramePr>
        <p:xfrm>
          <a:off x="172276" y="705337"/>
          <a:ext cx="11529394" cy="23452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71353">
                  <a:extLst>
                    <a:ext uri="{9D8B030D-6E8A-4147-A177-3AD203B41FA5}">
                      <a16:colId xmlns:a16="http://schemas.microsoft.com/office/drawing/2014/main" val="373615726"/>
                    </a:ext>
                  </a:extLst>
                </a:gridCol>
                <a:gridCol w="2065443">
                  <a:extLst>
                    <a:ext uri="{9D8B030D-6E8A-4147-A177-3AD203B41FA5}">
                      <a16:colId xmlns:a16="http://schemas.microsoft.com/office/drawing/2014/main" val="85198775"/>
                    </a:ext>
                  </a:extLst>
                </a:gridCol>
                <a:gridCol w="1615230">
                  <a:extLst>
                    <a:ext uri="{9D8B030D-6E8A-4147-A177-3AD203B41FA5}">
                      <a16:colId xmlns:a16="http://schemas.microsoft.com/office/drawing/2014/main" val="2058313712"/>
                    </a:ext>
                  </a:extLst>
                </a:gridCol>
                <a:gridCol w="6377368">
                  <a:extLst>
                    <a:ext uri="{9D8B030D-6E8A-4147-A177-3AD203B41FA5}">
                      <a16:colId xmlns:a16="http://schemas.microsoft.com/office/drawing/2014/main" val="1666694390"/>
                    </a:ext>
                  </a:extLst>
                </a:gridCol>
              </a:tblGrid>
              <a:tr h="16930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Exam board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KS4 Course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Staff Contact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u="none" strike="noStrike" dirty="0">
                          <a:effectLst/>
                        </a:rPr>
                        <a:t>Recommended Revision Guides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8651435"/>
                  </a:ext>
                </a:extLst>
              </a:tr>
              <a:tr h="24490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Pearson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GCSE Business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>
                          <a:effectLst/>
                        </a:rPr>
                        <a:t>Ms Thirlwell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sng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hlinkClick r:id="rId2"/>
                        </a:rPr>
                        <a:t>Pearson REVISE Edexcel GCSE (9-1) Business Revision Guide: For 2024 and 2025 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76087"/>
                  </a:ext>
                </a:extLst>
              </a:tr>
              <a:tr h="67721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AQA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GCSE Computer Science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Mr Mulford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hlinkClick r:id="rId3"/>
                        </a:rPr>
                        <a:t>GCSE Computer Science AQA Complete Revision &amp; practice</a:t>
                      </a:r>
                      <a:endParaRPr lang="en-GB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926512"/>
                  </a:ext>
                </a:extLst>
              </a:tr>
              <a:tr h="677212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OCR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OCR Level 1/Level 2 Cambridge National in IT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</a:rPr>
                        <a:t>Mr Mulford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17" marR="6317" marT="631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9635575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E5483759-EBE2-4C02-9080-D74437623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8574" y="3131758"/>
            <a:ext cx="2787923" cy="3528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0077" y="3131758"/>
            <a:ext cx="2451137" cy="347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318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784</Words>
  <Application>Microsoft Office PowerPoint</Application>
  <PresentationFormat>Widescreen</PresentationFormat>
  <Paragraphs>285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Overview of KS4 Courses and Recommended Revision Guides for Year 11</vt:lpstr>
      <vt:lpstr>English Language GCSE</vt:lpstr>
      <vt:lpstr>English Literature GCSE</vt:lpstr>
      <vt:lpstr>Maths GCSE - check if F or H level with your teacher</vt:lpstr>
      <vt:lpstr>Science GCSE (Combined Science) - check if F or H level with your teacher</vt:lpstr>
      <vt:lpstr>Separate Sciences – Biology, Chemistry and Physics - Higher</vt:lpstr>
      <vt:lpstr>Art and Design Technology Subjects – Art, Graphics, Food Tech</vt:lpstr>
      <vt:lpstr>Humanities Subjects – Geography, History and RE</vt:lpstr>
      <vt:lpstr>Option Subjects – Business, Computing and ICT</vt:lpstr>
      <vt:lpstr>Option Subjects – PE and Sport Studies</vt:lpstr>
      <vt:lpstr>Option Subjects – Sociology and Child Development</vt:lpstr>
      <vt:lpstr>Option Subjects – MFL - French and Mandarin</vt:lpstr>
      <vt:lpstr>Option Subjects – Media Studies and BTEC Creative Media</vt:lpstr>
    </vt:vector>
  </TitlesOfParts>
  <Company>Whitburn CofE Academy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 Smith</dc:creator>
  <cp:lastModifiedBy>D Smith</cp:lastModifiedBy>
  <cp:revision>62</cp:revision>
  <dcterms:created xsi:type="dcterms:W3CDTF">2018-12-04T08:14:09Z</dcterms:created>
  <dcterms:modified xsi:type="dcterms:W3CDTF">2023-09-19T16:23:23Z</dcterms:modified>
</cp:coreProperties>
</file>